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68" r:id="rId3"/>
    <p:sldId id="259" r:id="rId4"/>
    <p:sldId id="260" r:id="rId5"/>
    <p:sldId id="261" r:id="rId6"/>
    <p:sldId id="271" r:id="rId7"/>
    <p:sldId id="262" r:id="rId8"/>
    <p:sldId id="264" r:id="rId9"/>
    <p:sldId id="269" r:id="rId10"/>
    <p:sldId id="265" r:id="rId11"/>
    <p:sldId id="266" r:id="rId12"/>
    <p:sldId id="270" r:id="rId13"/>
    <p:sldId id="267" r:id="rId14"/>
    <p:sldId id="275" r:id="rId15"/>
    <p:sldId id="272" r:id="rId16"/>
    <p:sldId id="276" r:id="rId17"/>
    <p:sldId id="273" r:id="rId18"/>
    <p:sldId id="274" r:id="rId19"/>
    <p:sldId id="277" r:id="rId20"/>
    <p:sldId id="279" r:id="rId21"/>
    <p:sldId id="278"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4" autoAdjust="0"/>
    <p:restoredTop sz="94660"/>
  </p:normalViewPr>
  <p:slideViewPr>
    <p:cSldViewPr snapToGrid="0">
      <p:cViewPr varScale="1">
        <p:scale>
          <a:sx n="79" d="100"/>
          <a:sy n="79" d="100"/>
        </p:scale>
        <p:origin x="8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E9D07-AE7C-4992-9664-286CAA6DC568}" type="datetimeFigureOut">
              <a:rPr lang="en-US" smtClean="0"/>
              <a:t>4/18/2023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66307-2A22-49B0-809F-78F7AB841846}" type="slidenum">
              <a:rPr lang="en-US" smtClean="0"/>
              <a:t>‹#›</a:t>
            </a:fld>
            <a:endParaRPr lang="en-US" dirty="0"/>
          </a:p>
        </p:txBody>
      </p:sp>
    </p:spTree>
    <p:extLst>
      <p:ext uri="{BB962C8B-B14F-4D97-AF65-F5344CB8AC3E}">
        <p14:creationId xmlns:p14="http://schemas.microsoft.com/office/powerpoint/2010/main" val="1220831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557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12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683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230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924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631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81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080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013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38db51b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38db51b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517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0474-6806-FD4B-7D50-A6F310DF87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81833-3799-4B20-FF1B-892285A71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7CB91C-4D3E-6519-E0B7-90F8D87C8398}"/>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5B207345-4D76-9F7D-50FF-79A984151F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B79D72-8468-1415-3748-FA38377882B8}"/>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1826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F5B8-6F5F-1663-D611-F43F4A2261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D481D-DEAA-E047-9FDA-3B45FFF3A2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BF779-F190-AB50-AD6D-0EFA66F95CA0}"/>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F182FF2E-4951-CB70-C67C-7685B22881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2BF369-07C5-73CA-A4FB-23CF4BD63147}"/>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57213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3122E-273C-490A-D637-239F9DA544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72952F-DD00-CF0F-4586-7EF1F6D52B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BDF56-E9A4-5468-9FA7-7C4A6B267FCC}"/>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7ABA0305-86A4-4159-87D8-082BD5449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26DC83-EC04-76FC-67A0-29D802053521}"/>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13927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97F3-1CB0-03BB-8FC8-9BCADC7BC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C486E-05C4-9EAD-3FC7-FB8B7521D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8796E-02FF-BEE2-831B-D4D31676B6E7}"/>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147606F4-C20A-4E34-11D5-A2E99B3D38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60D59B-5D8F-A575-9DC1-4C9749EE176C}"/>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7316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A883-EB01-5DC1-C969-DD304E5186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48D7BE-FD81-6459-0A37-25E35B365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37029C-5EF4-B22A-C74A-51CD52A1225C}"/>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AC521836-9636-A8D9-E140-0597639BA4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33A734-60AA-4EE2-901A-CCBF505F4AFB}"/>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322154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9588-EFD6-761C-CF58-0F4C61544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B1A60-12BD-1780-1BAB-FBBE7FD91A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6AFBF9-5B44-B929-CCB0-120619C85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2DC435-5D9C-4FD6-D147-875C53DEB045}"/>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6" name="Footer Placeholder 5">
            <a:extLst>
              <a:ext uri="{FF2B5EF4-FFF2-40B4-BE49-F238E27FC236}">
                <a16:creationId xmlns:a16="http://schemas.microsoft.com/office/drawing/2014/main" id="{0CA87ECF-162B-8E64-C42D-2CFADE14E0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5CFB5A-5DF3-1210-7C30-13EF57C5F958}"/>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1131512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D693-E50C-9317-8259-2F135DBC3F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7C6322-D1FE-BBB0-CD91-85C81EA03A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BA2839-93D4-0633-1B6C-CC6BBC665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7354F7-225D-DA2D-5E32-C053BEA3EC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094E5-849F-8569-6B93-5CDEC8C774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382A4D-C867-5195-9A64-8DC818BE4DEE}"/>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8" name="Footer Placeholder 7">
            <a:extLst>
              <a:ext uri="{FF2B5EF4-FFF2-40B4-BE49-F238E27FC236}">
                <a16:creationId xmlns:a16="http://schemas.microsoft.com/office/drawing/2014/main" id="{0D9C5491-E0B0-3CEC-E62A-6EFC85466F6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4CFBA68-CC4C-EE0A-D582-821998BD4CA2}"/>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66328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025E-7295-2795-C3CA-65CC16147C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6317E3-0C4A-519C-8D98-5015FCE62234}"/>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4" name="Footer Placeholder 3">
            <a:extLst>
              <a:ext uri="{FF2B5EF4-FFF2-40B4-BE49-F238E27FC236}">
                <a16:creationId xmlns:a16="http://schemas.microsoft.com/office/drawing/2014/main" id="{8CFA4F88-10CA-1DC7-3468-9ED18B7182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2749AC-79BE-2B43-4ACB-124607BB4EDC}"/>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98959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5F90A-9BED-324C-8739-8D1C6430A0E5}"/>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3" name="Footer Placeholder 2">
            <a:extLst>
              <a:ext uri="{FF2B5EF4-FFF2-40B4-BE49-F238E27FC236}">
                <a16:creationId xmlns:a16="http://schemas.microsoft.com/office/drawing/2014/main" id="{315666EC-297A-2A22-2FD7-89B3604A7A2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F5F2B-734F-D315-2CBD-2B62DFC7D658}"/>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67406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4BC1-0120-C4FD-750C-8333B1639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49483-5E52-1E9D-9A14-FF326556AF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73A84A-9BC2-F1BE-7DE0-69B661895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B0336-521C-FE75-698F-BE3472D89CA8}"/>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6" name="Footer Placeholder 5">
            <a:extLst>
              <a:ext uri="{FF2B5EF4-FFF2-40B4-BE49-F238E27FC236}">
                <a16:creationId xmlns:a16="http://schemas.microsoft.com/office/drawing/2014/main" id="{C98F3C25-5445-6D05-CB92-8D6794A14B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D449989-8667-113D-7E05-DD30F5F68437}"/>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72582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A37F-0943-6001-6D47-BA5D49712C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28A9F-10D2-360E-770A-F9CCA6AFD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685A895-CEA7-E079-DB25-2FA6CDE82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10CC2-E308-279B-992A-5F7EA487886C}"/>
              </a:ext>
            </a:extLst>
          </p:cNvPr>
          <p:cNvSpPr>
            <a:spLocks noGrp="1"/>
          </p:cNvSpPr>
          <p:nvPr>
            <p:ph type="dt" sz="half" idx="10"/>
          </p:nvPr>
        </p:nvSpPr>
        <p:spPr/>
        <p:txBody>
          <a:bodyPr/>
          <a:lstStyle/>
          <a:p>
            <a:fld id="{98296344-2803-462A-BA41-8C6EFF463191}" type="datetimeFigureOut">
              <a:rPr lang="en-US" smtClean="0"/>
              <a:t>4/18/2023</a:t>
            </a:fld>
            <a:endParaRPr lang="en-US" dirty="0"/>
          </a:p>
        </p:txBody>
      </p:sp>
      <p:sp>
        <p:nvSpPr>
          <p:cNvPr id="6" name="Footer Placeholder 5">
            <a:extLst>
              <a:ext uri="{FF2B5EF4-FFF2-40B4-BE49-F238E27FC236}">
                <a16:creationId xmlns:a16="http://schemas.microsoft.com/office/drawing/2014/main" id="{8C010DB9-32DD-28C1-760D-1B4758B432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C10FF6-914E-16A2-2730-2EB124C8D125}"/>
              </a:ext>
            </a:extLst>
          </p:cNvPr>
          <p:cNvSpPr>
            <a:spLocks noGrp="1"/>
          </p:cNvSpPr>
          <p:nvPr>
            <p:ph type="sldNum" sz="quarter" idx="12"/>
          </p:nvPr>
        </p:nvSpPr>
        <p:spPr/>
        <p:txBody>
          <a:bodyPr/>
          <a:lstStyle/>
          <a:p>
            <a:fld id="{DDB1E507-C31E-49ED-B09C-8C0B95713DF3}" type="slidenum">
              <a:rPr lang="en-US" smtClean="0"/>
              <a:t>‹#›</a:t>
            </a:fld>
            <a:endParaRPr lang="en-US" dirty="0"/>
          </a:p>
        </p:txBody>
      </p:sp>
    </p:spTree>
    <p:extLst>
      <p:ext uri="{BB962C8B-B14F-4D97-AF65-F5344CB8AC3E}">
        <p14:creationId xmlns:p14="http://schemas.microsoft.com/office/powerpoint/2010/main" val="167114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4F01-D2B9-4894-8BE7-853155F8A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B226C3-8617-3B42-6D8B-0F8126A58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829E7-81EE-3E65-9F9E-F471A4C27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96344-2803-462A-BA41-8C6EFF463191}" type="datetimeFigureOut">
              <a:rPr lang="en-US" smtClean="0"/>
              <a:t>4/18/2023</a:t>
            </a:fld>
            <a:endParaRPr lang="en-US" dirty="0"/>
          </a:p>
        </p:txBody>
      </p:sp>
      <p:sp>
        <p:nvSpPr>
          <p:cNvPr id="5" name="Footer Placeholder 4">
            <a:extLst>
              <a:ext uri="{FF2B5EF4-FFF2-40B4-BE49-F238E27FC236}">
                <a16:creationId xmlns:a16="http://schemas.microsoft.com/office/drawing/2014/main" id="{F13D7B7E-04BF-446A-548C-A69613002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C8BB7D-B752-FFE4-FCBE-B3077B62C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1E507-C31E-49ED-B09C-8C0B95713DF3}" type="slidenum">
              <a:rPr lang="en-US" smtClean="0"/>
              <a:t>‹#›</a:t>
            </a:fld>
            <a:endParaRPr lang="en-US" dirty="0"/>
          </a:p>
        </p:txBody>
      </p:sp>
    </p:spTree>
    <p:extLst>
      <p:ext uri="{BB962C8B-B14F-4D97-AF65-F5344CB8AC3E}">
        <p14:creationId xmlns:p14="http://schemas.microsoft.com/office/powerpoint/2010/main" val="833982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505.02074.pdf"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nlp.stanford.edu/projects/glo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mpi-inf.mpg.de/departments/computer-vision-and-machine-learning/research/vision-and-language/visual-turing-challeng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visualqa.org/" TargetMode="External"/><Relationship Id="rId4" Type="http://schemas.openxmlformats.org/officeDocument/2006/relationships/hyperlink" Target="https://www.cs.toronto.edu/~mren/research/imageqa/data/cocoq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colah.github.io/posts/2015-08-Understanding-LST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ieeexplore.ieee.org/abstract/document/72679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6AF14737-555D-5D61-AF02-32363213A07D}"/>
              </a:ext>
            </a:extLst>
          </p:cNvPr>
          <p:cNvSpPr txBox="1"/>
          <p:nvPr/>
        </p:nvSpPr>
        <p:spPr>
          <a:xfrm>
            <a:off x="945124" y="895825"/>
            <a:ext cx="9523473" cy="33547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dirty="0">
                <a:latin typeface="Calibri"/>
                <a:ea typeface="Calibri"/>
                <a:cs typeface="Calibri"/>
                <a:sym typeface="Calibri"/>
              </a:rPr>
              <a:t>Visual Question Answering with LSTMs and Transformers</a:t>
            </a:r>
          </a:p>
          <a:p>
            <a:pPr marL="0" lvl="0" indent="0" algn="l" rtl="0">
              <a:spcBef>
                <a:spcPts val="0"/>
              </a:spcBef>
              <a:spcAft>
                <a:spcPts val="0"/>
              </a:spcAft>
              <a:buNone/>
            </a:pPr>
            <a:r>
              <a:rPr lang="en-US" sz="2400" dirty="0">
                <a:latin typeface="Calibri"/>
                <a:ea typeface="Calibri"/>
                <a:cs typeface="Calibri"/>
                <a:sym typeface="Calibri"/>
              </a:rPr>
              <a:t>Course Project for Machine Learning 2 (MATH 7339)</a:t>
            </a: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lang="en" sz="3600" dirty="0">
              <a:latin typeface="Calibri"/>
              <a:ea typeface="Calibri"/>
              <a:cs typeface="Calibri"/>
              <a:sym typeface="Calibri"/>
            </a:endParaRPr>
          </a:p>
          <a:p>
            <a:pPr marL="0" lvl="0" indent="0" algn="l" rtl="0">
              <a:spcBef>
                <a:spcPts val="0"/>
              </a:spcBef>
              <a:spcAft>
                <a:spcPts val="0"/>
              </a:spcAft>
              <a:buNone/>
            </a:pPr>
            <a:r>
              <a:rPr lang="en" sz="3200" b="1" dirty="0">
                <a:latin typeface="Calibri"/>
                <a:ea typeface="Calibri"/>
                <a:cs typeface="Calibri"/>
                <a:sym typeface="Calibri"/>
              </a:rPr>
              <a:t>Tharini Padmagirisan, Esha Srivastava </a:t>
            </a:r>
            <a:endParaRPr sz="3200" b="1" dirty="0">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D6F1DDC-5AE3-4887-0D2D-0B273BD41A79}"/>
              </a:ext>
            </a:extLst>
          </p:cNvPr>
          <p:cNvCxnSpPr/>
          <p:nvPr/>
        </p:nvCxnSpPr>
        <p:spPr>
          <a:xfrm>
            <a:off x="945124" y="3488823"/>
            <a:ext cx="10007125" cy="0"/>
          </a:xfrm>
          <a:prstGeom prst="line">
            <a:avLst/>
          </a:prstGeom>
          <a:ln w="381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05349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Implementation</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297000" y="994500"/>
            <a:ext cx="11327200" cy="5312119"/>
          </a:xfrm>
          <a:prstGeom prst="rect">
            <a:avLst/>
          </a:prstGeom>
          <a:noFill/>
          <a:ln>
            <a:noFill/>
          </a:ln>
        </p:spPr>
        <p:txBody>
          <a:bodyPr spcFirstLastPara="1" wrap="square" lIns="121900" tIns="121900" rIns="121900" bIns="121900" anchor="t" anchorCtr="0">
            <a:spAutoFit/>
          </a:bodyPr>
          <a:lstStyle/>
          <a:p>
            <a:pPr marL="609585" indent="-414856">
              <a:buSzPts val="1300"/>
              <a:buFont typeface="Calibri"/>
              <a:buChar char="●"/>
            </a:pPr>
            <a:r>
              <a:rPr lang="en-US" sz="1733" dirty="0">
                <a:latin typeface="Calibri"/>
                <a:ea typeface="Calibri"/>
                <a:cs typeface="Calibri"/>
                <a:sym typeface="Calibri"/>
              </a:rPr>
              <a:t>Our implementation is similar to the 2-VIS+BLSTM model described in the paper, </a:t>
            </a:r>
            <a:r>
              <a:rPr lang="en-US" sz="1733" dirty="0">
                <a:latin typeface="Calibri"/>
                <a:ea typeface="Calibri"/>
                <a:cs typeface="Calibri"/>
                <a:sym typeface="Calibri"/>
                <a:hlinkClick r:id="rId3"/>
              </a:rPr>
              <a:t>Exploring Models and Data for Image Question Answering</a:t>
            </a:r>
            <a:r>
              <a:rPr lang="en-US" sz="1733" dirty="0">
                <a:latin typeface="Calibri"/>
                <a:ea typeface="Calibri"/>
                <a:cs typeface="Calibri"/>
                <a:sym typeface="Calibri"/>
              </a:rPr>
              <a:t> by Ren et. al.,</a:t>
            </a:r>
          </a:p>
          <a:p>
            <a:pPr marL="194729">
              <a:buSzPts val="1300"/>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ea typeface="Calibri"/>
                <a:cs typeface="Calibri"/>
                <a:sym typeface="Calibri"/>
              </a:rPr>
              <a:t>The input image is treated as the first and last words of the input question. Here instead of Bi-directional LSTM, a forward LSTM is used</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cs typeface="Calibri"/>
              </a:rPr>
              <a:t>The last hidden layer of the 16-layer Oxford VGG </a:t>
            </a:r>
            <a:r>
              <a:rPr lang="en-US" sz="1733" dirty="0" err="1">
                <a:latin typeface="Calibri"/>
                <a:cs typeface="Calibri"/>
              </a:rPr>
              <a:t>ConvNet</a:t>
            </a:r>
            <a:r>
              <a:rPr lang="en-US" sz="1733" dirty="0">
                <a:latin typeface="Calibri"/>
                <a:cs typeface="Calibri"/>
              </a:rPr>
              <a:t> trained on ImageNet Challenge dataset is used to get</a:t>
            </a:r>
            <a:br>
              <a:rPr lang="en-US" sz="1733" dirty="0">
                <a:latin typeface="Calibri"/>
                <a:cs typeface="Calibri"/>
              </a:rPr>
            </a:br>
            <a:r>
              <a:rPr lang="en-US" sz="1733" dirty="0">
                <a:latin typeface="Calibri"/>
                <a:cs typeface="Calibri"/>
              </a:rPr>
              <a:t>the visual embeddings. The CNN part of the model is not trained.</a:t>
            </a:r>
          </a:p>
          <a:p>
            <a:pPr marL="609585" indent="-414856">
              <a:buSzPts val="1300"/>
              <a:buFont typeface="Calibri"/>
              <a:buChar char="●"/>
            </a:pPr>
            <a:endParaRPr lang="en-US" sz="1733" dirty="0">
              <a:latin typeface="Calibri"/>
              <a:cs typeface="Calibri"/>
            </a:endParaRPr>
          </a:p>
          <a:p>
            <a:pPr marL="609585" indent="-414856">
              <a:buSzPts val="1300"/>
              <a:buFont typeface="Calibri"/>
              <a:buChar char="●"/>
            </a:pPr>
            <a:r>
              <a:rPr lang="en-US" sz="1730" b="0" i="0" dirty="0">
                <a:effectLst/>
              </a:rPr>
              <a:t>To generate the embedding matrix and word indices, we used the pre-trained </a:t>
            </a:r>
            <a:r>
              <a:rPr lang="en-US" sz="1730" b="0" i="0" dirty="0" err="1">
                <a:effectLst/>
              </a:rPr>
              <a:t>GloVe</a:t>
            </a:r>
            <a:r>
              <a:rPr lang="en-US" sz="1730" b="0" i="0" dirty="0">
                <a:effectLst/>
              </a:rPr>
              <a:t> word vectors made </a:t>
            </a:r>
            <a:r>
              <a:rPr lang="en-US" sz="1730" b="0" i="0" dirty="0">
                <a:effectLst/>
                <a:hlinkClick r:id="rId4"/>
              </a:rPr>
              <a:t>available</a:t>
            </a:r>
            <a:r>
              <a:rPr lang="en-US" sz="1730" b="0" i="0" dirty="0">
                <a:effectLst/>
              </a:rPr>
              <a:t> by Pennington et. al </a:t>
            </a:r>
            <a:endParaRPr lang="en-US" sz="1730" dirty="0">
              <a:cs typeface="Calibri"/>
            </a:endParaRPr>
          </a:p>
          <a:p>
            <a:pPr marL="609585" indent="-414856">
              <a:buSzPts val="1300"/>
              <a:buFont typeface="Calibri"/>
              <a:buChar char="●"/>
            </a:pPr>
            <a:endParaRPr lang="en-US" sz="1733" dirty="0">
              <a:latin typeface="Calibri"/>
              <a:cs typeface="Calibri"/>
              <a:sym typeface="Calibri"/>
            </a:endParaRPr>
          </a:p>
          <a:p>
            <a:pPr marL="609585" indent="-414856">
              <a:buSzPts val="1300"/>
              <a:buFont typeface="Calibri"/>
              <a:buChar char="●"/>
            </a:pPr>
            <a:r>
              <a:rPr lang="en-US" sz="1733" dirty="0">
                <a:latin typeface="Calibri"/>
                <a:cs typeface="Calibri"/>
              </a:rPr>
              <a:t>Linear transformation is used to map 4096 dimension image feature vectors to a 300-dimensional vector that matches the dimension of the word embeddings.</a:t>
            </a:r>
          </a:p>
          <a:p>
            <a:pPr marL="609585" indent="-414856">
              <a:buSzPts val="1300"/>
              <a:buFont typeface="Calibri"/>
              <a:buChar char="●"/>
            </a:pPr>
            <a:endParaRPr lang="en-US" sz="1733" dirty="0">
              <a:latin typeface="Calibri"/>
              <a:cs typeface="Calibri"/>
              <a:sym typeface="Calibri"/>
            </a:endParaRPr>
          </a:p>
          <a:p>
            <a:pPr marL="609585" indent="-414856">
              <a:buSzPts val="1300"/>
              <a:buFont typeface="Calibri"/>
              <a:buChar char="●"/>
            </a:pPr>
            <a:r>
              <a:rPr lang="en-US" sz="1733" dirty="0">
                <a:latin typeface="Calibri"/>
                <a:cs typeface="Calibri"/>
                <a:sym typeface="Calibri"/>
              </a:rPr>
              <a:t>We defined a </a:t>
            </a:r>
            <a:r>
              <a:rPr lang="en-US" sz="1733" dirty="0" err="1">
                <a:latin typeface="Calibri"/>
                <a:cs typeface="Calibri"/>
                <a:sym typeface="Calibri"/>
              </a:rPr>
              <a:t>Keras</a:t>
            </a:r>
            <a:r>
              <a:rPr lang="en-US" sz="1733" dirty="0">
                <a:latin typeface="Calibri"/>
                <a:cs typeface="Calibri"/>
                <a:sym typeface="Calibri"/>
              </a:rPr>
              <a:t> functional API model that is trained on the combined input features and instantiated a </a:t>
            </a:r>
            <a:r>
              <a:rPr lang="en-US" sz="1733" dirty="0" err="1">
                <a:latin typeface="Calibri"/>
                <a:cs typeface="Calibri"/>
                <a:sym typeface="Calibri"/>
              </a:rPr>
              <a:t>Keras</a:t>
            </a:r>
            <a:r>
              <a:rPr lang="en-US" sz="1733" dirty="0">
                <a:latin typeface="Calibri"/>
                <a:cs typeface="Calibri"/>
                <a:sym typeface="Calibri"/>
              </a:rPr>
              <a:t> VGG16 with ImageNet weights to get the image features.</a:t>
            </a:r>
          </a:p>
          <a:p>
            <a:pPr marL="609585" indent="-414856">
              <a:buSzPts val="1300"/>
              <a:buFont typeface="Calibri"/>
              <a:buChar char="●"/>
            </a:pPr>
            <a:endParaRPr sz="1733" dirty="0">
              <a:latin typeface="Calibri"/>
              <a:ea typeface="Calibri"/>
              <a:cs typeface="Calibri"/>
              <a:sym typeface="Calibri"/>
            </a:endParaRPr>
          </a:p>
          <a:p>
            <a:endParaRPr sz="1733" dirty="0">
              <a:latin typeface="Calibri"/>
              <a:ea typeface="Calibri"/>
              <a:cs typeface="Calibri"/>
              <a:sym typeface="Calibri"/>
            </a:endParaRPr>
          </a:p>
        </p:txBody>
      </p:sp>
    </p:spTree>
    <p:extLst>
      <p:ext uri="{BB962C8B-B14F-4D97-AF65-F5344CB8AC3E}">
        <p14:creationId xmlns:p14="http://schemas.microsoft.com/office/powerpoint/2010/main" val="76941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Results</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B79D96C9-48D3-1609-9E44-EE76FAA8F2F5}"/>
              </a:ext>
            </a:extLst>
          </p:cNvPr>
          <p:cNvSpPr txBox="1"/>
          <p:nvPr/>
        </p:nvSpPr>
        <p:spPr>
          <a:xfrm>
            <a:off x="228600" y="979844"/>
            <a:ext cx="11573142" cy="2554545"/>
          </a:xfrm>
          <a:prstGeom prst="rect">
            <a:avLst/>
          </a:prstGeom>
          <a:noFill/>
        </p:spPr>
        <p:txBody>
          <a:bodyPr wrap="square">
            <a:spAutoFit/>
          </a:bodyPr>
          <a:lstStyle/>
          <a:p>
            <a:pPr marL="480479" indent="-285750">
              <a:buSzPts val="1300"/>
              <a:buFont typeface="Arial" panose="020B0604020202020204" pitchFamily="34" charset="0"/>
              <a:buChar char="•"/>
            </a:pPr>
            <a:r>
              <a:rPr lang="en-US" sz="1600" dirty="0">
                <a:latin typeface="Calibri"/>
                <a:cs typeface="Calibri"/>
                <a:sym typeface="Calibri"/>
              </a:rPr>
              <a:t>We used the VQA v2 dataset: </a:t>
            </a:r>
          </a:p>
          <a:p>
            <a:pPr marL="194729">
              <a:buSzPts val="1300"/>
            </a:pPr>
            <a:r>
              <a:rPr lang="en-US" sz="1600" dirty="0">
                <a:latin typeface="Calibri"/>
                <a:cs typeface="Calibri"/>
                <a:sym typeface="Calibri"/>
              </a:rPr>
              <a:t>      180,000 questions based on 60,000 images for training and 100,000 questions based on 33,334 images for validation</a:t>
            </a:r>
          </a:p>
          <a:p>
            <a:pPr marL="194729">
              <a:buSzPts val="1300"/>
            </a:pPr>
            <a:endParaRPr lang="en-US" sz="1600" dirty="0">
              <a:latin typeface="Calibri"/>
              <a:cs typeface="Calibri"/>
              <a:sym typeface="Calibri"/>
            </a:endParaRPr>
          </a:p>
          <a:p>
            <a:pPr marL="480479" indent="-285750">
              <a:buSzPts val="1300"/>
              <a:buFont typeface="Arial" panose="020B0604020202020204" pitchFamily="34" charset="0"/>
              <a:buChar char="•"/>
            </a:pPr>
            <a:r>
              <a:rPr lang="en-US" sz="1600" dirty="0">
                <a:latin typeface="Calibri"/>
                <a:cs typeface="Calibri"/>
                <a:sym typeface="Calibri"/>
              </a:rPr>
              <a:t>For a batch size of 100 images, our </a:t>
            </a:r>
            <a:r>
              <a:rPr lang="en-US" sz="1600" dirty="0" err="1">
                <a:latin typeface="Calibri"/>
                <a:cs typeface="Calibri"/>
                <a:sym typeface="Calibri"/>
              </a:rPr>
              <a:t>Keras</a:t>
            </a:r>
            <a:r>
              <a:rPr lang="en-US" sz="1600" dirty="0">
                <a:latin typeface="Calibri"/>
                <a:cs typeface="Calibri"/>
                <a:sym typeface="Calibri"/>
              </a:rPr>
              <a:t> implementation takes about 20 minutes per epoch on NVIDIA A100 (40GB) GPU </a:t>
            </a:r>
          </a:p>
          <a:p>
            <a:pPr marL="480479" indent="-285750">
              <a:buSzPts val="1300"/>
              <a:buFont typeface="Arial" panose="020B0604020202020204" pitchFamily="34" charset="0"/>
              <a:buChar char="•"/>
            </a:pPr>
            <a:endParaRPr lang="en-US" sz="1600" dirty="0">
              <a:latin typeface="Calibri"/>
              <a:cs typeface="Calibri"/>
              <a:sym typeface="Calibri"/>
            </a:endParaRPr>
          </a:p>
          <a:p>
            <a:pPr marL="480479" indent="-285750">
              <a:buSzPts val="1300"/>
              <a:buFont typeface="Arial" panose="020B0604020202020204" pitchFamily="34" charset="0"/>
              <a:buChar char="•"/>
            </a:pPr>
            <a:r>
              <a:rPr lang="en-US" sz="1600" dirty="0">
                <a:latin typeface="Calibri"/>
                <a:cs typeface="Calibri"/>
                <a:sym typeface="Calibri"/>
              </a:rPr>
              <a:t>We trained our model on </a:t>
            </a:r>
            <a:r>
              <a:rPr lang="en-US" sz="1600" dirty="0" err="1">
                <a:latin typeface="Calibri"/>
                <a:cs typeface="Calibri"/>
                <a:sym typeface="Calibri"/>
              </a:rPr>
              <a:t>Colab</a:t>
            </a:r>
            <a:r>
              <a:rPr lang="en-US" sz="1600" dirty="0">
                <a:latin typeface="Calibri"/>
                <a:cs typeface="Calibri"/>
                <a:sym typeface="Calibri"/>
              </a:rPr>
              <a:t> with 83.5 GB RAM</a:t>
            </a:r>
          </a:p>
          <a:p>
            <a:pPr marL="480479" indent="-285750">
              <a:buSzPts val="1300"/>
              <a:buFont typeface="Arial" panose="020B0604020202020204" pitchFamily="34" charset="0"/>
              <a:buChar char="•"/>
            </a:pPr>
            <a:endParaRPr lang="en-US" sz="1600" dirty="0">
              <a:latin typeface="Calibri"/>
              <a:cs typeface="Calibri"/>
              <a:sym typeface="Calibri"/>
            </a:endParaRPr>
          </a:p>
          <a:p>
            <a:pPr marL="480479" indent="-285750">
              <a:buSzPts val="1300"/>
              <a:buFont typeface="Arial" panose="020B0604020202020204" pitchFamily="34" charset="0"/>
              <a:buChar char="•"/>
            </a:pPr>
            <a:r>
              <a:rPr lang="en-US" sz="1600" dirty="0">
                <a:latin typeface="Calibri"/>
                <a:cs typeface="Calibri"/>
                <a:sym typeface="Calibri"/>
              </a:rPr>
              <a:t>Below are the results after 20 epochs of training, </a:t>
            </a:r>
          </a:p>
          <a:p>
            <a:pPr marL="194729">
              <a:buSzPts val="1300"/>
            </a:pPr>
            <a:r>
              <a:rPr lang="en-US" sz="1600" dirty="0">
                <a:latin typeface="Calibri"/>
                <a:cs typeface="Calibri"/>
                <a:sym typeface="Calibri"/>
              </a:rPr>
              <a:t>(we are continuing the training and will be doing hyperparameter tuning to possibly achieve higher accuracy)</a:t>
            </a:r>
          </a:p>
          <a:p>
            <a:pPr marL="194729">
              <a:buSzPts val="1300"/>
            </a:pPr>
            <a:r>
              <a:rPr lang="en-US" sz="1600" dirty="0">
                <a:latin typeface="Calibri"/>
                <a:cs typeface="Calibri"/>
                <a:sym typeface="Calibri"/>
              </a:rPr>
              <a:t>Our current accuracy numbers, training: 24% and validation: 25%</a:t>
            </a:r>
          </a:p>
        </p:txBody>
      </p:sp>
      <p:pic>
        <p:nvPicPr>
          <p:cNvPr id="7" name="Picture 6">
            <a:extLst>
              <a:ext uri="{FF2B5EF4-FFF2-40B4-BE49-F238E27FC236}">
                <a16:creationId xmlns:a16="http://schemas.microsoft.com/office/drawing/2014/main" id="{DCB51D1C-79DC-8D08-72FA-830798B68B37}"/>
              </a:ext>
            </a:extLst>
          </p:cNvPr>
          <p:cNvPicPr>
            <a:picLocks noChangeAspect="1"/>
          </p:cNvPicPr>
          <p:nvPr/>
        </p:nvPicPr>
        <p:blipFill>
          <a:blip r:embed="rId3"/>
          <a:stretch>
            <a:fillRect/>
          </a:stretch>
        </p:blipFill>
        <p:spPr>
          <a:xfrm>
            <a:off x="4694894" y="3605413"/>
            <a:ext cx="4653334" cy="3180463"/>
          </a:xfrm>
          <a:prstGeom prst="rect">
            <a:avLst/>
          </a:prstGeom>
        </p:spPr>
      </p:pic>
      <p:pic>
        <p:nvPicPr>
          <p:cNvPr id="9" name="Picture 8">
            <a:extLst>
              <a:ext uri="{FF2B5EF4-FFF2-40B4-BE49-F238E27FC236}">
                <a16:creationId xmlns:a16="http://schemas.microsoft.com/office/drawing/2014/main" id="{B5DA0DF8-F192-C9D8-1861-FC431AC703DE}"/>
              </a:ext>
            </a:extLst>
          </p:cNvPr>
          <p:cNvPicPr>
            <a:picLocks noChangeAspect="1"/>
          </p:cNvPicPr>
          <p:nvPr/>
        </p:nvPicPr>
        <p:blipFill>
          <a:blip r:embed="rId4"/>
          <a:stretch>
            <a:fillRect/>
          </a:stretch>
        </p:blipFill>
        <p:spPr>
          <a:xfrm>
            <a:off x="156479" y="3605413"/>
            <a:ext cx="4538415" cy="3180464"/>
          </a:xfrm>
          <a:prstGeom prst="rect">
            <a:avLst/>
          </a:prstGeom>
        </p:spPr>
      </p:pic>
      <p:sp>
        <p:nvSpPr>
          <p:cNvPr id="2" name="TextBox 1">
            <a:extLst>
              <a:ext uri="{FF2B5EF4-FFF2-40B4-BE49-F238E27FC236}">
                <a16:creationId xmlns:a16="http://schemas.microsoft.com/office/drawing/2014/main" id="{4058FF34-9C53-BC35-B65B-26F6CFA6CEE4}"/>
              </a:ext>
            </a:extLst>
          </p:cNvPr>
          <p:cNvSpPr txBox="1"/>
          <p:nvPr/>
        </p:nvSpPr>
        <p:spPr>
          <a:xfrm>
            <a:off x="9233309" y="3605412"/>
            <a:ext cx="2568433" cy="1754326"/>
          </a:xfrm>
          <a:prstGeom prst="rect">
            <a:avLst/>
          </a:prstGeom>
          <a:noFill/>
        </p:spPr>
        <p:txBody>
          <a:bodyPr wrap="square" rtlCol="0">
            <a:spAutoFit/>
          </a:bodyPr>
          <a:lstStyle/>
          <a:p>
            <a:r>
              <a:rPr lang="en-US" dirty="0"/>
              <a:t>As seen from the results, the model is currently underfitting, so training the model for more epochs could improve the accuracy.</a:t>
            </a:r>
          </a:p>
        </p:txBody>
      </p:sp>
    </p:spTree>
    <p:extLst>
      <p:ext uri="{BB962C8B-B14F-4D97-AF65-F5344CB8AC3E}">
        <p14:creationId xmlns:p14="http://schemas.microsoft.com/office/powerpoint/2010/main" val="2962131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Model Predictions</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grpSp>
        <p:nvGrpSpPr>
          <p:cNvPr id="2" name="Group 1">
            <a:extLst>
              <a:ext uri="{FF2B5EF4-FFF2-40B4-BE49-F238E27FC236}">
                <a16:creationId xmlns:a16="http://schemas.microsoft.com/office/drawing/2014/main" id="{F7E638E0-CB2C-E453-B182-34316B76A538}"/>
              </a:ext>
            </a:extLst>
          </p:cNvPr>
          <p:cNvGrpSpPr/>
          <p:nvPr/>
        </p:nvGrpSpPr>
        <p:grpSpPr>
          <a:xfrm>
            <a:off x="382426" y="1710267"/>
            <a:ext cx="3172626" cy="4397822"/>
            <a:chOff x="382426" y="1710267"/>
            <a:chExt cx="3172626" cy="4397822"/>
          </a:xfrm>
        </p:grpSpPr>
        <p:sp>
          <p:nvSpPr>
            <p:cNvPr id="3" name="TextBox 2">
              <a:extLst>
                <a:ext uri="{FF2B5EF4-FFF2-40B4-BE49-F238E27FC236}">
                  <a16:creationId xmlns:a16="http://schemas.microsoft.com/office/drawing/2014/main" id="{A8C687EB-51A0-F621-D089-FAEC60005166}"/>
                </a:ext>
              </a:extLst>
            </p:cNvPr>
            <p:cNvSpPr txBox="1"/>
            <p:nvPr/>
          </p:nvSpPr>
          <p:spPr>
            <a:xfrm>
              <a:off x="382426" y="3799765"/>
              <a:ext cx="3172626" cy="2308324"/>
            </a:xfrm>
            <a:prstGeom prst="rect">
              <a:avLst/>
            </a:prstGeom>
            <a:noFill/>
          </p:spPr>
          <p:txBody>
            <a:bodyPr wrap="square">
              <a:spAutoFit/>
            </a:bodyPr>
            <a:lstStyle/>
            <a:p>
              <a:pPr marL="194729">
                <a:buSzPts val="1300"/>
              </a:pPr>
              <a:r>
                <a:rPr lang="en-US" sz="1600" dirty="0">
                  <a:latin typeface="Calibri"/>
                  <a:cs typeface="Calibri"/>
                  <a:sym typeface="Calibri"/>
                </a:rPr>
                <a:t>Question:</a:t>
              </a:r>
            </a:p>
            <a:p>
              <a:pPr marL="194729">
                <a:buSzPts val="1300"/>
              </a:pPr>
              <a:r>
                <a:rPr lang="en-US" sz="1600" dirty="0">
                  <a:latin typeface="Calibri"/>
                  <a:cs typeface="Calibri"/>
                  <a:sym typeface="Calibri"/>
                </a:rPr>
                <a:t>What animal is this?</a:t>
              </a:r>
            </a:p>
            <a:p>
              <a:pPr marL="194729">
                <a:buSzPts val="1300"/>
              </a:pPr>
              <a:endParaRPr lang="en-US" sz="1600" dirty="0">
                <a:latin typeface="Calibri"/>
                <a:cs typeface="Calibri"/>
                <a:sym typeface="Calibri"/>
              </a:endParaRPr>
            </a:p>
            <a:p>
              <a:pPr marL="194729">
                <a:buSzPts val="1300"/>
              </a:pPr>
              <a:r>
                <a:rPr lang="en-US" sz="1600" dirty="0">
                  <a:latin typeface="Calibri"/>
                  <a:cs typeface="Calibri"/>
                  <a:sym typeface="Calibri"/>
                </a:rPr>
                <a:t>Ground Truth: Dog</a:t>
              </a:r>
            </a:p>
            <a:p>
              <a:pPr marL="194729">
                <a:buSzPts val="1300"/>
              </a:pPr>
              <a:r>
                <a:rPr lang="en-US" sz="1600" dirty="0">
                  <a:latin typeface="Calibri"/>
                  <a:cs typeface="Calibri"/>
                  <a:sym typeface="Calibri"/>
                </a:rPr>
                <a:t>Predictions:</a:t>
              </a:r>
            </a:p>
            <a:p>
              <a:pPr marL="194729">
                <a:buSzPts val="1300"/>
              </a:pPr>
              <a:r>
                <a:rPr lang="en-US" sz="1600" dirty="0">
                  <a:latin typeface="Calibri"/>
                  <a:cs typeface="Calibri"/>
                  <a:sym typeface="Calibri"/>
                </a:rPr>
                <a:t>Dog</a:t>
              </a:r>
            </a:p>
            <a:p>
              <a:pPr marL="194729">
                <a:buSzPts val="1300"/>
              </a:pPr>
              <a:r>
                <a:rPr lang="en-US" sz="1600" dirty="0">
                  <a:latin typeface="Calibri"/>
                  <a:cs typeface="Calibri"/>
                  <a:sym typeface="Calibri"/>
                </a:rPr>
                <a:t>Lion</a:t>
              </a:r>
            </a:p>
            <a:p>
              <a:pPr marL="194729">
                <a:buSzPts val="1300"/>
              </a:pPr>
              <a:r>
                <a:rPr lang="en-US" sz="1600" dirty="0">
                  <a:latin typeface="Calibri"/>
                  <a:cs typeface="Calibri"/>
                  <a:sym typeface="Calibri"/>
                </a:rPr>
                <a:t>Cat</a:t>
              </a:r>
            </a:p>
            <a:p>
              <a:pPr marL="194729">
                <a:buSzPts val="1300"/>
              </a:pPr>
              <a:endParaRPr lang="en-US" sz="1600" dirty="0">
                <a:latin typeface="Calibri"/>
                <a:cs typeface="Calibri"/>
                <a:sym typeface="Calibri"/>
              </a:endParaRPr>
            </a:p>
          </p:txBody>
        </p:sp>
        <p:pic>
          <p:nvPicPr>
            <p:cNvPr id="3074" name="Picture 2">
              <a:extLst>
                <a:ext uri="{FF2B5EF4-FFF2-40B4-BE49-F238E27FC236}">
                  <a16:creationId xmlns:a16="http://schemas.microsoft.com/office/drawing/2014/main" id="{4BF51013-8039-76EE-CA4A-58535327A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0" y="171026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DF8D2FD-B3C9-8BE5-E3B0-03860980AAA8}"/>
              </a:ext>
            </a:extLst>
          </p:cNvPr>
          <p:cNvGrpSpPr/>
          <p:nvPr/>
        </p:nvGrpSpPr>
        <p:grpSpPr>
          <a:xfrm>
            <a:off x="4419601" y="1143985"/>
            <a:ext cx="3172626" cy="4471661"/>
            <a:chOff x="4419601" y="1143985"/>
            <a:chExt cx="3172626" cy="4471661"/>
          </a:xfrm>
        </p:grpSpPr>
        <p:sp>
          <p:nvSpPr>
            <p:cNvPr id="6" name="TextBox 5">
              <a:extLst>
                <a:ext uri="{FF2B5EF4-FFF2-40B4-BE49-F238E27FC236}">
                  <a16:creationId xmlns:a16="http://schemas.microsoft.com/office/drawing/2014/main" id="{1573018E-42B2-FEFC-B8D8-7AD7D8609746}"/>
                </a:ext>
              </a:extLst>
            </p:cNvPr>
            <p:cNvSpPr txBox="1"/>
            <p:nvPr/>
          </p:nvSpPr>
          <p:spPr>
            <a:xfrm>
              <a:off x="4419601" y="3799764"/>
              <a:ext cx="3172626" cy="1815882"/>
            </a:xfrm>
            <a:prstGeom prst="rect">
              <a:avLst/>
            </a:prstGeom>
            <a:noFill/>
          </p:spPr>
          <p:txBody>
            <a:bodyPr wrap="square">
              <a:spAutoFit/>
            </a:bodyPr>
            <a:lstStyle/>
            <a:p>
              <a:pPr marL="194729">
                <a:buSzPts val="1300"/>
              </a:pPr>
              <a:r>
                <a:rPr lang="en-US" sz="1600" dirty="0">
                  <a:latin typeface="Calibri"/>
                  <a:cs typeface="Calibri"/>
                  <a:sym typeface="Calibri"/>
                </a:rPr>
                <a:t>Question:</a:t>
              </a:r>
            </a:p>
            <a:p>
              <a:pPr marL="194729">
                <a:buSzPts val="1300"/>
              </a:pPr>
              <a:r>
                <a:rPr lang="en-US" sz="1600" dirty="0">
                  <a:latin typeface="Calibri"/>
                  <a:cs typeface="Calibri"/>
                  <a:sym typeface="Calibri"/>
                </a:rPr>
                <a:t>Are the people in the picture playing?</a:t>
              </a:r>
            </a:p>
            <a:p>
              <a:pPr marL="194729">
                <a:buSzPts val="1300"/>
              </a:pPr>
              <a:r>
                <a:rPr lang="en-US" sz="1600" dirty="0">
                  <a:latin typeface="Calibri"/>
                  <a:cs typeface="Calibri"/>
                  <a:sym typeface="Calibri"/>
                </a:rPr>
                <a:t>Ground Truth: Yes</a:t>
              </a:r>
            </a:p>
            <a:p>
              <a:pPr marL="194729">
                <a:buSzPts val="1300"/>
              </a:pPr>
              <a:r>
                <a:rPr lang="en-US" sz="1600" dirty="0">
                  <a:latin typeface="Calibri"/>
                  <a:cs typeface="Calibri"/>
                  <a:sym typeface="Calibri"/>
                </a:rPr>
                <a:t>Predictions:</a:t>
              </a:r>
            </a:p>
            <a:p>
              <a:pPr marL="194729">
                <a:buSzPts val="1300"/>
              </a:pPr>
              <a:r>
                <a:rPr lang="en-US" sz="1600" dirty="0">
                  <a:latin typeface="Calibri"/>
                  <a:cs typeface="Calibri"/>
                  <a:sym typeface="Calibri"/>
                </a:rPr>
                <a:t>Yes</a:t>
              </a:r>
            </a:p>
            <a:p>
              <a:pPr marL="194729">
                <a:buSzPts val="1300"/>
              </a:pPr>
              <a:endParaRPr lang="en-US" sz="1600" dirty="0">
                <a:latin typeface="Calibri"/>
                <a:cs typeface="Calibri"/>
                <a:sym typeface="Calibri"/>
              </a:endParaRPr>
            </a:p>
          </p:txBody>
        </p:sp>
        <p:pic>
          <p:nvPicPr>
            <p:cNvPr id="3076" name="Picture 4" descr="Image Loading...">
              <a:extLst>
                <a:ext uri="{FF2B5EF4-FFF2-40B4-BE49-F238E27FC236}">
                  <a16:creationId xmlns:a16="http://schemas.microsoft.com/office/drawing/2014/main" id="{D88BCD81-55D0-D3C8-1686-10666617F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012" y="1143985"/>
              <a:ext cx="1684775" cy="25221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33B49D17-6BC3-26EF-CDD6-890E57B9D3C0}"/>
              </a:ext>
            </a:extLst>
          </p:cNvPr>
          <p:cNvGrpSpPr/>
          <p:nvPr/>
        </p:nvGrpSpPr>
        <p:grpSpPr>
          <a:xfrm>
            <a:off x="8415474" y="1357778"/>
            <a:ext cx="3213928" cy="4755784"/>
            <a:chOff x="8415474" y="1357778"/>
            <a:chExt cx="3213928" cy="4755784"/>
          </a:xfrm>
        </p:grpSpPr>
        <p:sp>
          <p:nvSpPr>
            <p:cNvPr id="7" name="TextBox 6">
              <a:extLst>
                <a:ext uri="{FF2B5EF4-FFF2-40B4-BE49-F238E27FC236}">
                  <a16:creationId xmlns:a16="http://schemas.microsoft.com/office/drawing/2014/main" id="{F3153D00-83CA-86D7-6FB4-AFE662422B47}"/>
                </a:ext>
              </a:extLst>
            </p:cNvPr>
            <p:cNvSpPr txBox="1"/>
            <p:nvPr/>
          </p:nvSpPr>
          <p:spPr>
            <a:xfrm>
              <a:off x="8456776" y="3805238"/>
              <a:ext cx="3172626" cy="2308324"/>
            </a:xfrm>
            <a:prstGeom prst="rect">
              <a:avLst/>
            </a:prstGeom>
            <a:noFill/>
          </p:spPr>
          <p:txBody>
            <a:bodyPr wrap="square">
              <a:spAutoFit/>
            </a:bodyPr>
            <a:lstStyle/>
            <a:p>
              <a:pPr marL="194729">
                <a:buSzPts val="1300"/>
              </a:pPr>
              <a:r>
                <a:rPr lang="en-US" sz="1600" dirty="0">
                  <a:latin typeface="Calibri"/>
                  <a:cs typeface="Calibri"/>
                  <a:sym typeface="Calibri"/>
                </a:rPr>
                <a:t>Question:</a:t>
              </a:r>
            </a:p>
            <a:p>
              <a:pPr marL="194729">
                <a:buSzPts val="1300"/>
              </a:pPr>
              <a:r>
                <a:rPr lang="en-US" sz="1600" dirty="0">
                  <a:latin typeface="Calibri"/>
                  <a:cs typeface="Calibri"/>
                  <a:sym typeface="Calibri"/>
                </a:rPr>
                <a:t>What color is the hydrant?</a:t>
              </a:r>
            </a:p>
            <a:p>
              <a:pPr marL="194729">
                <a:buSzPts val="1300"/>
              </a:pPr>
              <a:endParaRPr lang="en-US" sz="1600" dirty="0">
                <a:latin typeface="Calibri"/>
                <a:cs typeface="Calibri"/>
                <a:sym typeface="Calibri"/>
              </a:endParaRPr>
            </a:p>
            <a:p>
              <a:pPr marL="194729">
                <a:buSzPts val="1300"/>
              </a:pPr>
              <a:r>
                <a:rPr lang="en-US" sz="1600" dirty="0">
                  <a:latin typeface="Calibri"/>
                  <a:cs typeface="Calibri"/>
                  <a:sym typeface="Calibri"/>
                </a:rPr>
                <a:t>Ground Truth: Red</a:t>
              </a:r>
            </a:p>
            <a:p>
              <a:pPr marL="194729">
                <a:buSzPts val="1300"/>
              </a:pPr>
              <a:r>
                <a:rPr lang="en-US" sz="1600" dirty="0">
                  <a:latin typeface="Calibri"/>
                  <a:cs typeface="Calibri"/>
                  <a:sym typeface="Calibri"/>
                </a:rPr>
                <a:t>Predictions:</a:t>
              </a:r>
            </a:p>
            <a:p>
              <a:pPr marL="194729">
                <a:buSzPts val="1300"/>
              </a:pPr>
              <a:r>
                <a:rPr lang="en-US" sz="1600" dirty="0">
                  <a:latin typeface="Calibri"/>
                  <a:cs typeface="Calibri"/>
                  <a:sym typeface="Calibri"/>
                </a:rPr>
                <a:t>Blue</a:t>
              </a:r>
            </a:p>
            <a:p>
              <a:pPr marL="194729">
                <a:buSzPts val="1300"/>
              </a:pPr>
              <a:r>
                <a:rPr lang="en-US" sz="1600" dirty="0">
                  <a:latin typeface="Calibri"/>
                  <a:cs typeface="Calibri"/>
                  <a:sym typeface="Calibri"/>
                </a:rPr>
                <a:t>Black</a:t>
              </a:r>
            </a:p>
            <a:p>
              <a:pPr marL="194729">
                <a:buSzPts val="1300"/>
              </a:pPr>
              <a:r>
                <a:rPr lang="en-US" sz="1600" dirty="0">
                  <a:latin typeface="Calibri"/>
                  <a:cs typeface="Calibri"/>
                  <a:sym typeface="Calibri"/>
                </a:rPr>
                <a:t>Red</a:t>
              </a:r>
            </a:p>
            <a:p>
              <a:pPr marL="194729">
                <a:buSzPts val="1300"/>
              </a:pPr>
              <a:endParaRPr lang="en-US" sz="1600" dirty="0">
                <a:latin typeface="Calibri"/>
                <a:cs typeface="Calibri"/>
                <a:sym typeface="Calibri"/>
              </a:endParaRPr>
            </a:p>
          </p:txBody>
        </p:sp>
        <p:pic>
          <p:nvPicPr>
            <p:cNvPr id="3078" name="Picture 6" descr="Image Loading...">
              <a:extLst>
                <a:ext uri="{FF2B5EF4-FFF2-40B4-BE49-F238E27FC236}">
                  <a16:creationId xmlns:a16="http://schemas.microsoft.com/office/drawing/2014/main" id="{1CE724E2-BB8B-4189-A7AE-18858C1AF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5474" y="1357778"/>
              <a:ext cx="3077767" cy="23083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613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Future Direction </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500200" y="1199599"/>
            <a:ext cx="10966032" cy="2646261"/>
          </a:xfrm>
          <a:prstGeom prst="rect">
            <a:avLst/>
          </a:prstGeom>
          <a:noFill/>
          <a:ln>
            <a:noFill/>
          </a:ln>
        </p:spPr>
        <p:txBody>
          <a:bodyPr spcFirstLastPara="1" wrap="square" lIns="121900" tIns="121900" rIns="121900" bIns="121900" anchor="t" anchorCtr="0">
            <a:spAutoFit/>
          </a:bodyPr>
          <a:lstStyle/>
          <a:p>
            <a:pPr marL="194729">
              <a:buSzPts val="1300"/>
            </a:pPr>
            <a:r>
              <a:rPr lang="en-US" sz="1733" dirty="0">
                <a:latin typeface="Calibri"/>
                <a:ea typeface="Calibri"/>
                <a:cs typeface="Calibri"/>
                <a:sym typeface="Calibri"/>
              </a:rPr>
              <a:t>The LSTM model we have implemented has a reasonable understanding of the questions and the answer images which can be seen improved by more advanced architectures like transformers. </a:t>
            </a:r>
          </a:p>
          <a:p>
            <a:pPr marL="609585" indent="-414856">
              <a:buSzPts val="1300"/>
              <a:buFont typeface="Calibri"/>
              <a:buChar char="●"/>
            </a:pPr>
            <a:endParaRPr lang="en-US" sz="1733" dirty="0">
              <a:latin typeface="Calibri"/>
              <a:ea typeface="Calibri"/>
              <a:cs typeface="Calibri"/>
              <a:sym typeface="Calibri"/>
            </a:endParaRPr>
          </a:p>
          <a:p>
            <a:pPr marL="194729">
              <a:buSzPts val="1300"/>
            </a:pPr>
            <a:r>
              <a:rPr lang="en-US" sz="1733" dirty="0">
                <a:latin typeface="Calibri"/>
                <a:ea typeface="Calibri"/>
                <a:cs typeface="Calibri"/>
                <a:sym typeface="Calibri"/>
              </a:rPr>
              <a:t>One of the future directions we would explore is the interpretability of the models, </a:t>
            </a:r>
          </a:p>
          <a:p>
            <a:pPr marL="194729">
              <a:buSzPts val="1300"/>
            </a:pPr>
            <a:r>
              <a:rPr lang="en-US" sz="1733" dirty="0">
                <a:latin typeface="Calibri"/>
                <a:ea typeface="Calibri"/>
                <a:cs typeface="Calibri"/>
                <a:sym typeface="Calibri"/>
              </a:rPr>
              <a:t>exploring what part of the input (pixels in images or words in questions) the VQA model focuses on while answering the question. </a:t>
            </a:r>
          </a:p>
          <a:p>
            <a:pPr marL="194729">
              <a:buSzPts val="1300"/>
            </a:pPr>
            <a:endParaRPr lang="en-US" sz="1733" dirty="0">
              <a:latin typeface="Calibri"/>
              <a:ea typeface="Calibri"/>
              <a:cs typeface="Calibri"/>
              <a:sym typeface="Calibri"/>
            </a:endParaRPr>
          </a:p>
          <a:p>
            <a:pPr marL="194729">
              <a:buSzPts val="1300"/>
            </a:pPr>
            <a:r>
              <a:rPr lang="en-US" sz="1733" dirty="0">
                <a:latin typeface="Calibri"/>
                <a:ea typeface="Calibri"/>
                <a:cs typeface="Calibri"/>
                <a:sym typeface="Calibri"/>
              </a:rPr>
              <a:t>This would help deduce how the models understand the images and in turn could also help in improving the model predictions.</a:t>
            </a:r>
          </a:p>
        </p:txBody>
      </p:sp>
    </p:spTree>
    <p:extLst>
      <p:ext uri="{BB962C8B-B14F-4D97-AF65-F5344CB8AC3E}">
        <p14:creationId xmlns:p14="http://schemas.microsoft.com/office/powerpoint/2010/main" val="3670551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ECD1-2EB3-D4E2-A3A5-3D6BCC337434}"/>
              </a:ext>
            </a:extLst>
          </p:cNvPr>
          <p:cNvSpPr>
            <a:spLocks noGrp="1"/>
          </p:cNvSpPr>
          <p:nvPr>
            <p:ph type="title"/>
          </p:nvPr>
        </p:nvSpPr>
        <p:spPr>
          <a:xfrm>
            <a:off x="912845" y="2766218"/>
            <a:ext cx="10515600" cy="1325563"/>
          </a:xfrm>
        </p:spPr>
        <p:txBody>
          <a:bodyPr/>
          <a:lstStyle/>
          <a:p>
            <a:r>
              <a:rPr lang="en-IN" dirty="0"/>
              <a:t>                 </a:t>
            </a:r>
            <a:r>
              <a:rPr lang="en-IN" b="1" dirty="0"/>
              <a:t>Transformers for VQA</a:t>
            </a:r>
          </a:p>
        </p:txBody>
      </p:sp>
    </p:spTree>
    <p:extLst>
      <p:ext uri="{BB962C8B-B14F-4D97-AF65-F5344CB8AC3E}">
        <p14:creationId xmlns:p14="http://schemas.microsoft.com/office/powerpoint/2010/main" val="2213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5009-46AB-8322-44D6-1BCABA417BBF}"/>
              </a:ext>
            </a:extLst>
          </p:cNvPr>
          <p:cNvSpPr>
            <a:spLocks noGrp="1"/>
          </p:cNvSpPr>
          <p:nvPr>
            <p:ph type="title"/>
          </p:nvPr>
        </p:nvSpPr>
        <p:spPr/>
        <p:txBody>
          <a:bodyPr/>
          <a:lstStyle/>
          <a:p>
            <a:r>
              <a:rPr lang="en-IN" dirty="0"/>
              <a:t>Introduction to Transformers </a:t>
            </a:r>
          </a:p>
        </p:txBody>
      </p:sp>
      <p:sp>
        <p:nvSpPr>
          <p:cNvPr id="3" name="Content Placeholder 2">
            <a:extLst>
              <a:ext uri="{FF2B5EF4-FFF2-40B4-BE49-F238E27FC236}">
                <a16:creationId xmlns:a16="http://schemas.microsoft.com/office/drawing/2014/main" id="{69E4469D-23B6-73B8-B121-F92DA77AF544}"/>
              </a:ext>
            </a:extLst>
          </p:cNvPr>
          <p:cNvSpPr>
            <a:spLocks noGrp="1"/>
          </p:cNvSpPr>
          <p:nvPr>
            <p:ph idx="1"/>
          </p:nvPr>
        </p:nvSpPr>
        <p:spPr/>
        <p:txBody>
          <a:bodyPr>
            <a:normAutofit lnSpcReduction="10000"/>
          </a:bodyPr>
          <a:lstStyle/>
          <a:p>
            <a:pPr marL="0" indent="0">
              <a:buNone/>
            </a:pPr>
            <a:r>
              <a:rPr lang="en-IN" sz="1730" dirty="0"/>
              <a:t>Transformers were introduced as a way to combat shortcoming of Recurrent Neural network-based architectures, </a:t>
            </a:r>
          </a:p>
          <a:p>
            <a:pPr marL="0" indent="0">
              <a:buNone/>
            </a:pPr>
            <a:r>
              <a:rPr lang="en-IN" sz="1730" dirty="0"/>
              <a:t>The issues with RNN based encoder-decoder are as follows</a:t>
            </a:r>
          </a:p>
          <a:p>
            <a:r>
              <a:rPr lang="en-US" sz="1730" dirty="0"/>
              <a:t>As the input size increases, there will be a loss of information while compressing the input</a:t>
            </a:r>
          </a:p>
          <a:p>
            <a:r>
              <a:rPr lang="en-US" sz="1730" dirty="0"/>
              <a:t>The words in a sentence can also have complex structure and long-distance associations based on the language. Capturing this in a compressed way in a single vector also leads to inefficiencies</a:t>
            </a:r>
          </a:p>
          <a:p>
            <a:r>
              <a:rPr lang="en-US" sz="1730" dirty="0"/>
              <a:t>RNNs  have issues with vanishing and explosive gradients</a:t>
            </a:r>
          </a:p>
          <a:p>
            <a:r>
              <a:rPr lang="en-US" sz="1730" dirty="0"/>
              <a:t>One of the computational issues with RNNs is that the recurrence or dependence on previous time</a:t>
            </a:r>
          </a:p>
          <a:p>
            <a:pPr marL="0" indent="0">
              <a:buNone/>
            </a:pPr>
            <a:r>
              <a:rPr lang="en-US" sz="1730" dirty="0"/>
              <a:t>     steps makes the architecture very difficult to parallelize</a:t>
            </a:r>
          </a:p>
          <a:p>
            <a:pPr marL="0" indent="0">
              <a:buNone/>
            </a:pPr>
            <a:endParaRPr lang="en-US" sz="1730" dirty="0"/>
          </a:p>
          <a:p>
            <a:pPr marL="0" indent="0">
              <a:buNone/>
            </a:pPr>
            <a:r>
              <a:rPr lang="en-US" sz="1730" dirty="0"/>
              <a:t>In 2017 we saw a major development in the field of NLP that would become the basis for the future Language Models, that was transformers. In “Attention is all you need” Vaswani et al proposed the primary transformer structure based on the encoder-decoder architecture. The transformer combines the advantages of convolutional neural networks (CNN) to parallelize the computations and recurrent neural networks (RNN) to capture long-range, variable-length sequential information.</a:t>
            </a:r>
            <a:endParaRPr lang="en-IN" sz="1730" dirty="0"/>
          </a:p>
        </p:txBody>
      </p:sp>
    </p:spTree>
    <p:extLst>
      <p:ext uri="{BB962C8B-B14F-4D97-AF65-F5344CB8AC3E}">
        <p14:creationId xmlns:p14="http://schemas.microsoft.com/office/powerpoint/2010/main" val="34717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C63656-6A3B-05E6-7933-090B5C142159}"/>
              </a:ext>
            </a:extLst>
          </p:cNvPr>
          <p:cNvPicPr>
            <a:picLocks noChangeAspect="1"/>
          </p:cNvPicPr>
          <p:nvPr/>
        </p:nvPicPr>
        <p:blipFill>
          <a:blip r:embed="rId2"/>
          <a:stretch>
            <a:fillRect/>
          </a:stretch>
        </p:blipFill>
        <p:spPr>
          <a:xfrm>
            <a:off x="1637913" y="883699"/>
            <a:ext cx="8916173" cy="5974301"/>
          </a:xfrm>
          <a:prstGeom prst="rect">
            <a:avLst/>
          </a:prstGeom>
        </p:spPr>
      </p:pic>
      <p:sp>
        <p:nvSpPr>
          <p:cNvPr id="6" name="TextBox 5">
            <a:extLst>
              <a:ext uri="{FF2B5EF4-FFF2-40B4-BE49-F238E27FC236}">
                <a16:creationId xmlns:a16="http://schemas.microsoft.com/office/drawing/2014/main" id="{A84FB8F6-8A45-3CE3-A9C3-75EDE90A3D97}"/>
              </a:ext>
            </a:extLst>
          </p:cNvPr>
          <p:cNvSpPr txBox="1"/>
          <p:nvPr/>
        </p:nvSpPr>
        <p:spPr>
          <a:xfrm>
            <a:off x="419100" y="314325"/>
            <a:ext cx="6772275" cy="369332"/>
          </a:xfrm>
          <a:prstGeom prst="rect">
            <a:avLst/>
          </a:prstGeom>
          <a:noFill/>
        </p:spPr>
        <p:txBody>
          <a:bodyPr wrap="square" rtlCol="0">
            <a:spAutoFit/>
          </a:bodyPr>
          <a:lstStyle/>
          <a:p>
            <a:r>
              <a:rPr lang="en-IN" dirty="0"/>
              <a:t>Architecture of a transformer:</a:t>
            </a:r>
          </a:p>
        </p:txBody>
      </p:sp>
    </p:spTree>
    <p:extLst>
      <p:ext uri="{BB962C8B-B14F-4D97-AF65-F5344CB8AC3E}">
        <p14:creationId xmlns:p14="http://schemas.microsoft.com/office/powerpoint/2010/main" val="3124739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9D3A-3AB3-94C5-16B6-C7532B7CD641}"/>
              </a:ext>
            </a:extLst>
          </p:cNvPr>
          <p:cNvSpPr>
            <a:spLocks noGrp="1"/>
          </p:cNvSpPr>
          <p:nvPr>
            <p:ph type="title"/>
          </p:nvPr>
        </p:nvSpPr>
        <p:spPr/>
        <p:txBody>
          <a:bodyPr/>
          <a:lstStyle/>
          <a:p>
            <a:r>
              <a:rPr lang="en-IN" dirty="0"/>
              <a:t>LXMERT FOR VQA</a:t>
            </a:r>
          </a:p>
        </p:txBody>
      </p:sp>
      <p:sp>
        <p:nvSpPr>
          <p:cNvPr id="3" name="Content Placeholder 2">
            <a:extLst>
              <a:ext uri="{FF2B5EF4-FFF2-40B4-BE49-F238E27FC236}">
                <a16:creationId xmlns:a16="http://schemas.microsoft.com/office/drawing/2014/main" id="{6F3C1417-AD1C-41AA-65B6-7C7F043B9061}"/>
              </a:ext>
            </a:extLst>
          </p:cNvPr>
          <p:cNvSpPr>
            <a:spLocks noGrp="1"/>
          </p:cNvSpPr>
          <p:nvPr>
            <p:ph idx="1"/>
          </p:nvPr>
        </p:nvSpPr>
        <p:spPr/>
        <p:txBody>
          <a:bodyPr/>
          <a:lstStyle/>
          <a:p>
            <a:pPr marL="0" indent="0">
              <a:buNone/>
            </a:pPr>
            <a:r>
              <a:rPr lang="en-IN" dirty="0"/>
              <a:t>Transformers were proposed for Machine translation and have so far been used for language based sequential data such as translation from English to French etc. In our problem statement we need an architecture that can capture both language information and visual information, to do that we used “LXMERT: Learning Cross-Modality Encoder Representation from Transformers” proposed by Hao Tan et al in 2019, this framework intends to learn these vision and language connections. </a:t>
            </a:r>
          </a:p>
          <a:p>
            <a:pPr marL="0" indent="0">
              <a:buNone/>
            </a:pPr>
            <a:endParaRPr lang="en-IN" dirty="0"/>
          </a:p>
          <a:p>
            <a:pPr marL="0" indent="0">
              <a:buNone/>
            </a:pPr>
            <a:r>
              <a:rPr lang="en-IN" dirty="0"/>
              <a:t>So How does LXMERT do that?</a:t>
            </a:r>
          </a:p>
        </p:txBody>
      </p:sp>
    </p:spTree>
    <p:extLst>
      <p:ext uri="{BB962C8B-B14F-4D97-AF65-F5344CB8AC3E}">
        <p14:creationId xmlns:p14="http://schemas.microsoft.com/office/powerpoint/2010/main" val="156574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F2BA-1BFB-1F24-E431-8012A3C2C0DC}"/>
              </a:ext>
            </a:extLst>
          </p:cNvPr>
          <p:cNvSpPr>
            <a:spLocks noGrp="1"/>
          </p:cNvSpPr>
          <p:nvPr>
            <p:ph type="title"/>
          </p:nvPr>
        </p:nvSpPr>
        <p:spPr>
          <a:xfrm>
            <a:off x="838200" y="-257175"/>
            <a:ext cx="10515600" cy="1666097"/>
          </a:xfrm>
        </p:spPr>
        <p:txBody>
          <a:bodyPr/>
          <a:lstStyle/>
          <a:p>
            <a:r>
              <a:rPr lang="en-IN" dirty="0"/>
              <a:t>                    Model Architecture </a:t>
            </a:r>
          </a:p>
        </p:txBody>
      </p:sp>
      <p:sp>
        <p:nvSpPr>
          <p:cNvPr id="3" name="Content Placeholder 2">
            <a:extLst>
              <a:ext uri="{FF2B5EF4-FFF2-40B4-BE49-F238E27FC236}">
                <a16:creationId xmlns:a16="http://schemas.microsoft.com/office/drawing/2014/main" id="{B18F1EC8-81A3-2A8E-9687-AF758569F383}"/>
              </a:ext>
            </a:extLst>
          </p:cNvPr>
          <p:cNvSpPr>
            <a:spLocks noGrp="1"/>
          </p:cNvSpPr>
          <p:nvPr>
            <p:ph idx="1"/>
          </p:nvPr>
        </p:nvSpPr>
        <p:spPr>
          <a:xfrm>
            <a:off x="838200" y="1408922"/>
            <a:ext cx="10515600" cy="5083953"/>
          </a:xfrm>
        </p:spPr>
        <p:txBody>
          <a:bodyPr>
            <a:normAutofit/>
          </a:bodyPr>
          <a:lstStyle/>
          <a:p>
            <a:pPr marL="0" indent="0">
              <a:buNone/>
            </a:pPr>
            <a:r>
              <a:rPr lang="en-IN" dirty="0"/>
              <a:t>Input to LXMERT is image and a sentence, </a:t>
            </a:r>
          </a:p>
          <a:p>
            <a:r>
              <a:rPr lang="en-IN" sz="2000" dirty="0"/>
              <a:t>Input embedding layer converts sentence to Word-Level Embeddings i.e. each word and its index are projected to vectors and then added to index-aware word embeddings </a:t>
            </a:r>
          </a:p>
          <a:p>
            <a:endParaRPr lang="en-IN" dirty="0"/>
          </a:p>
          <a:p>
            <a:pPr marL="0" indent="0">
              <a:buNone/>
            </a:pPr>
            <a:endParaRPr lang="en-IN" sz="2200" dirty="0"/>
          </a:p>
          <a:p>
            <a:r>
              <a:rPr lang="en-IN" sz="2200" dirty="0"/>
              <a:t>Input embedding layer converts image to Object-Level Image Embeddings, here Instead of using feature map output by a CNN(as shown before) we take the features of detected objects as the embeddings of image, specifically object detector detects objects from image. Each object is represented by its position feature and its 2048 dimensional ROI, as opposed to using ROI without considering its position. We add positionally aware embeddings by adding output of two fully connected layers. </a:t>
            </a:r>
          </a:p>
          <a:p>
            <a:endParaRPr lang="en-IN" dirty="0"/>
          </a:p>
          <a:p>
            <a:endParaRPr lang="en-IN" dirty="0"/>
          </a:p>
        </p:txBody>
      </p:sp>
      <p:pic>
        <p:nvPicPr>
          <p:cNvPr id="5" name="Picture 4">
            <a:extLst>
              <a:ext uri="{FF2B5EF4-FFF2-40B4-BE49-F238E27FC236}">
                <a16:creationId xmlns:a16="http://schemas.microsoft.com/office/drawing/2014/main" id="{4449A165-8996-34EA-8675-C7C8AAEF57B9}"/>
              </a:ext>
            </a:extLst>
          </p:cNvPr>
          <p:cNvPicPr>
            <a:picLocks noChangeAspect="1"/>
          </p:cNvPicPr>
          <p:nvPr/>
        </p:nvPicPr>
        <p:blipFill>
          <a:blip r:embed="rId2"/>
          <a:stretch>
            <a:fillRect/>
          </a:stretch>
        </p:blipFill>
        <p:spPr>
          <a:xfrm>
            <a:off x="2572597" y="2560658"/>
            <a:ext cx="2808909" cy="739204"/>
          </a:xfrm>
          <a:prstGeom prst="rect">
            <a:avLst/>
          </a:prstGeom>
        </p:spPr>
      </p:pic>
      <p:pic>
        <p:nvPicPr>
          <p:cNvPr id="9" name="Picture 8">
            <a:extLst>
              <a:ext uri="{FF2B5EF4-FFF2-40B4-BE49-F238E27FC236}">
                <a16:creationId xmlns:a16="http://schemas.microsoft.com/office/drawing/2014/main" id="{3B8B300A-AA8F-D666-4D42-BDDDF83C0009}"/>
              </a:ext>
            </a:extLst>
          </p:cNvPr>
          <p:cNvPicPr>
            <a:picLocks noChangeAspect="1"/>
          </p:cNvPicPr>
          <p:nvPr/>
        </p:nvPicPr>
        <p:blipFill>
          <a:blip r:embed="rId3"/>
          <a:stretch>
            <a:fillRect/>
          </a:stretch>
        </p:blipFill>
        <p:spPr>
          <a:xfrm>
            <a:off x="2572597" y="5667291"/>
            <a:ext cx="2588987" cy="952583"/>
          </a:xfrm>
          <a:prstGeom prst="rect">
            <a:avLst/>
          </a:prstGeom>
        </p:spPr>
      </p:pic>
    </p:spTree>
    <p:extLst>
      <p:ext uri="{BB962C8B-B14F-4D97-AF65-F5344CB8AC3E}">
        <p14:creationId xmlns:p14="http://schemas.microsoft.com/office/powerpoint/2010/main" val="205265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1065-602D-A577-DE13-9AF1108D8A18}"/>
              </a:ext>
            </a:extLst>
          </p:cNvPr>
          <p:cNvSpPr>
            <a:spLocks noGrp="1"/>
          </p:cNvSpPr>
          <p:nvPr>
            <p:ph type="title"/>
          </p:nvPr>
        </p:nvSpPr>
        <p:spPr>
          <a:xfrm>
            <a:off x="838200" y="161925"/>
            <a:ext cx="10515600" cy="883105"/>
          </a:xfrm>
        </p:spPr>
        <p:txBody>
          <a:bodyPr>
            <a:normAutofit/>
          </a:bodyPr>
          <a:lstStyle/>
          <a:p>
            <a:r>
              <a:rPr lang="en-IN" dirty="0"/>
              <a:t>Encoders</a:t>
            </a:r>
          </a:p>
        </p:txBody>
      </p:sp>
      <p:sp>
        <p:nvSpPr>
          <p:cNvPr id="3" name="Content Placeholder 2">
            <a:extLst>
              <a:ext uri="{FF2B5EF4-FFF2-40B4-BE49-F238E27FC236}">
                <a16:creationId xmlns:a16="http://schemas.microsoft.com/office/drawing/2014/main" id="{1ED37EDB-39C9-523F-19FB-6D5B66CB2ACB}"/>
              </a:ext>
            </a:extLst>
          </p:cNvPr>
          <p:cNvSpPr>
            <a:spLocks noGrp="1"/>
          </p:cNvSpPr>
          <p:nvPr>
            <p:ph idx="1"/>
          </p:nvPr>
        </p:nvSpPr>
        <p:spPr>
          <a:xfrm>
            <a:off x="838200" y="1314450"/>
            <a:ext cx="10515600" cy="5381625"/>
          </a:xfrm>
        </p:spPr>
        <p:txBody>
          <a:bodyPr>
            <a:normAutofit fontScale="85000" lnSpcReduction="20000"/>
          </a:bodyPr>
          <a:lstStyle/>
          <a:p>
            <a:pPr marL="0" indent="0">
              <a:buNone/>
            </a:pPr>
            <a:r>
              <a:rPr lang="en-IN" dirty="0"/>
              <a:t>As opposed to a normal transformer , LXMERT has 3 encoders to help carry out it’s VQA task , 2 Single Modality Encoders and 1 Cross Modality Encoder.</a:t>
            </a:r>
          </a:p>
          <a:p>
            <a:pPr marL="0" indent="0">
              <a:buNone/>
            </a:pPr>
            <a:endParaRPr lang="en-IN" dirty="0"/>
          </a:p>
          <a:p>
            <a:pPr marL="0" indent="0">
              <a:buNone/>
            </a:pPr>
            <a:r>
              <a:rPr lang="en-IN" b="1" dirty="0"/>
              <a:t>Single Modality Encoder: </a:t>
            </a:r>
          </a:p>
          <a:p>
            <a:r>
              <a:rPr lang="en-IN" dirty="0"/>
              <a:t>Language Encoder: Contains a self attention sub- layer and a feed forward layer that contains 2 fully connected sub-layers. This encoder only focuses on language input. </a:t>
            </a:r>
          </a:p>
          <a:p>
            <a:endParaRPr lang="en-IN" dirty="0"/>
          </a:p>
          <a:p>
            <a:r>
              <a:rPr lang="en-IN" dirty="0"/>
              <a:t>Object Relationship Encoder: Contains a self attention sub- layer and a feed forward layer that contains 2 fully connected sub-layers. This encoder only focuses on image input. </a:t>
            </a:r>
          </a:p>
          <a:p>
            <a:pPr marL="0" indent="0">
              <a:buNone/>
            </a:pPr>
            <a:r>
              <a:rPr lang="en-IN" dirty="0"/>
              <a:t>After each sub-layer in both the encoders , there is a residual connection and layer normalization layer.</a:t>
            </a:r>
          </a:p>
          <a:p>
            <a:pPr marL="0" indent="0">
              <a:buNone/>
            </a:pPr>
            <a:r>
              <a:rPr lang="en-IN" dirty="0"/>
              <a:t>This approach is different from traditional Transformer approaches such as BERT that only applies the transformer encoder to language inputs , we apply it to vision inputs as well. </a:t>
            </a:r>
          </a:p>
          <a:p>
            <a:endParaRPr lang="en-IN" dirty="0"/>
          </a:p>
          <a:p>
            <a:endParaRPr lang="en-IN" dirty="0"/>
          </a:p>
          <a:p>
            <a:endParaRPr lang="en-IN" dirty="0"/>
          </a:p>
        </p:txBody>
      </p:sp>
    </p:spTree>
    <p:extLst>
      <p:ext uri="{BB962C8B-B14F-4D97-AF65-F5344CB8AC3E}">
        <p14:creationId xmlns:p14="http://schemas.microsoft.com/office/powerpoint/2010/main" val="134953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At a Glance</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cxnSp>
        <p:nvCxnSpPr>
          <p:cNvPr id="5" name="Straight Connector 4">
            <a:extLst>
              <a:ext uri="{FF2B5EF4-FFF2-40B4-BE49-F238E27FC236}">
                <a16:creationId xmlns:a16="http://schemas.microsoft.com/office/drawing/2014/main" id="{4267FFBE-DCA1-D62B-2A6A-EC8EFEF25B92}"/>
              </a:ext>
            </a:extLst>
          </p:cNvPr>
          <p:cNvCxnSpPr>
            <a:cxnSpLocks/>
          </p:cNvCxnSpPr>
          <p:nvPr/>
        </p:nvCxnSpPr>
        <p:spPr>
          <a:xfrm>
            <a:off x="769666" y="1636501"/>
            <a:ext cx="0" cy="49994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C7FF90-0756-2516-AF8B-CF9F76237B47}"/>
              </a:ext>
            </a:extLst>
          </p:cNvPr>
          <p:cNvSpPr txBox="1"/>
          <p:nvPr/>
        </p:nvSpPr>
        <p:spPr>
          <a:xfrm>
            <a:off x="636935" y="1313335"/>
            <a:ext cx="3439403" cy="646331"/>
          </a:xfrm>
          <a:prstGeom prst="rect">
            <a:avLst/>
          </a:prstGeom>
          <a:noFill/>
        </p:spPr>
        <p:txBody>
          <a:bodyPr wrap="none" rtlCol="0">
            <a:spAutoFit/>
          </a:bodyPr>
          <a:lstStyle/>
          <a:p>
            <a:pPr marL="285750" indent="-285750">
              <a:buFont typeface="Wingdings" panose="05000000000000000000" pitchFamily="2" charset="2"/>
              <a:buChar char="§"/>
            </a:pPr>
            <a:r>
              <a:rPr lang="en-US" b="1" dirty="0"/>
              <a:t>What? </a:t>
            </a:r>
          </a:p>
          <a:p>
            <a:pPr marL="742950" lvl="1" indent="-285750">
              <a:buClr>
                <a:schemeClr val="bg2">
                  <a:lumMod val="75000"/>
                </a:schemeClr>
              </a:buClr>
              <a:buFont typeface="Arial" panose="020B0604020202020204" pitchFamily="34" charset="0"/>
              <a:buChar char="•"/>
            </a:pPr>
            <a:r>
              <a:rPr lang="en-US" dirty="0"/>
              <a:t>Visual Question Answering</a:t>
            </a:r>
          </a:p>
        </p:txBody>
      </p:sp>
      <p:sp>
        <p:nvSpPr>
          <p:cNvPr id="9" name="TextBox 8">
            <a:extLst>
              <a:ext uri="{FF2B5EF4-FFF2-40B4-BE49-F238E27FC236}">
                <a16:creationId xmlns:a16="http://schemas.microsoft.com/office/drawing/2014/main" id="{B6502AA8-91AF-5077-9A9F-13219D3C4600}"/>
              </a:ext>
            </a:extLst>
          </p:cNvPr>
          <p:cNvSpPr txBox="1"/>
          <p:nvPr/>
        </p:nvSpPr>
        <p:spPr>
          <a:xfrm>
            <a:off x="636936" y="2165237"/>
            <a:ext cx="10993892" cy="1200329"/>
          </a:xfrm>
          <a:prstGeom prst="rect">
            <a:avLst/>
          </a:prstGeom>
          <a:noFill/>
        </p:spPr>
        <p:txBody>
          <a:bodyPr wrap="square" rtlCol="0">
            <a:spAutoFit/>
          </a:bodyPr>
          <a:lstStyle/>
          <a:p>
            <a:pPr marL="285750" indent="-285750">
              <a:buFont typeface="Wingdings" panose="05000000000000000000" pitchFamily="2" charset="2"/>
              <a:buChar char="§"/>
            </a:pPr>
            <a:r>
              <a:rPr lang="en-US" b="1" dirty="0"/>
              <a:t>Why? </a:t>
            </a:r>
          </a:p>
          <a:p>
            <a:pPr marL="742950" lvl="1" indent="-285750">
              <a:buClr>
                <a:schemeClr val="bg2">
                  <a:lumMod val="75000"/>
                </a:schemeClr>
              </a:buClr>
              <a:buFont typeface="Arial" panose="020B0604020202020204" pitchFamily="34" charset="0"/>
              <a:buChar char="•"/>
            </a:pPr>
            <a:r>
              <a:rPr lang="en-US" dirty="0"/>
              <a:t>A multi-modal task that has widely been accepted as AI-complete i.e., an Artificial General Intelligence problem with a high difficulty, making computers as intelligent as people</a:t>
            </a:r>
          </a:p>
          <a:p>
            <a:pPr marL="742950" lvl="1" indent="-285750">
              <a:buClr>
                <a:schemeClr val="bg2">
                  <a:lumMod val="75000"/>
                </a:schemeClr>
              </a:buClr>
              <a:buFont typeface="Arial" panose="020B0604020202020204" pitchFamily="34" charset="0"/>
              <a:buChar char="•"/>
            </a:pPr>
            <a:endParaRPr lang="en-US" dirty="0"/>
          </a:p>
        </p:txBody>
      </p:sp>
      <p:cxnSp>
        <p:nvCxnSpPr>
          <p:cNvPr id="10" name="Straight Connector 9">
            <a:extLst>
              <a:ext uri="{FF2B5EF4-FFF2-40B4-BE49-F238E27FC236}">
                <a16:creationId xmlns:a16="http://schemas.microsoft.com/office/drawing/2014/main" id="{92108802-3123-EBA8-33BE-D90CEBD54B55}"/>
              </a:ext>
            </a:extLst>
          </p:cNvPr>
          <p:cNvCxnSpPr>
            <a:cxnSpLocks/>
          </p:cNvCxnSpPr>
          <p:nvPr/>
        </p:nvCxnSpPr>
        <p:spPr>
          <a:xfrm>
            <a:off x="769666" y="2488402"/>
            <a:ext cx="0" cy="6616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72F6C-DA22-9176-FA3D-C2D31960FC49}"/>
              </a:ext>
            </a:extLst>
          </p:cNvPr>
          <p:cNvSpPr txBox="1"/>
          <p:nvPr/>
        </p:nvSpPr>
        <p:spPr>
          <a:xfrm>
            <a:off x="636935" y="3150014"/>
            <a:ext cx="10421323" cy="3139321"/>
          </a:xfrm>
          <a:prstGeom prst="rect">
            <a:avLst/>
          </a:prstGeom>
          <a:noFill/>
        </p:spPr>
        <p:txBody>
          <a:bodyPr wrap="square" rtlCol="0">
            <a:spAutoFit/>
          </a:bodyPr>
          <a:lstStyle/>
          <a:p>
            <a:pPr marL="285750" indent="-285750">
              <a:buFont typeface="Wingdings" panose="05000000000000000000" pitchFamily="2" charset="2"/>
              <a:buChar char="§"/>
            </a:pPr>
            <a:r>
              <a:rPr lang="en-US" b="1" dirty="0"/>
              <a:t>How? </a:t>
            </a:r>
          </a:p>
          <a:p>
            <a:pPr marL="742950" lvl="1" indent="-285750">
              <a:buClr>
                <a:schemeClr val="bg2">
                  <a:lumMod val="75000"/>
                </a:schemeClr>
              </a:buClr>
              <a:buFont typeface="Arial" panose="020B0604020202020204" pitchFamily="34" charset="0"/>
              <a:buChar char="•"/>
            </a:pPr>
            <a:r>
              <a:rPr lang="en-US" dirty="0"/>
              <a:t>LSTM + CNN</a:t>
            </a:r>
          </a:p>
          <a:p>
            <a:pPr marL="1200150" lvl="2" indent="-285750">
              <a:buClr>
                <a:schemeClr val="bg2">
                  <a:lumMod val="75000"/>
                </a:schemeClr>
              </a:buClr>
              <a:buFont typeface="Arial" panose="020B0604020202020204" pitchFamily="34" charset="0"/>
              <a:buChar char="•"/>
            </a:pPr>
            <a:r>
              <a:rPr lang="en-US" dirty="0"/>
              <a:t>LSTMs are efficient in handling sequential data as the recurring unit of an LSTM allows even more parameters to be learned compared to a standard RNNs </a:t>
            </a:r>
          </a:p>
          <a:p>
            <a:pPr marL="1200150" lvl="2" indent="-285750">
              <a:buClr>
                <a:schemeClr val="bg2">
                  <a:lumMod val="75000"/>
                </a:schemeClr>
              </a:buClr>
              <a:buFont typeface="Arial" panose="020B0604020202020204" pitchFamily="34" charset="0"/>
              <a:buChar char="•"/>
            </a:pPr>
            <a:endParaRPr lang="en-US" dirty="0"/>
          </a:p>
          <a:p>
            <a:pPr marL="742950" lvl="1" indent="-285750">
              <a:buClr>
                <a:schemeClr val="bg2">
                  <a:lumMod val="75000"/>
                </a:schemeClr>
              </a:buClr>
              <a:buFont typeface="Arial" panose="020B0604020202020204" pitchFamily="34" charset="0"/>
              <a:buChar char="•"/>
            </a:pPr>
            <a:r>
              <a:rPr lang="en-US" dirty="0"/>
              <a:t>Transformer</a:t>
            </a:r>
          </a:p>
          <a:p>
            <a:pPr marL="1200150" lvl="2" indent="-285750">
              <a:buClr>
                <a:schemeClr val="bg2">
                  <a:lumMod val="75000"/>
                </a:schemeClr>
              </a:buClr>
              <a:buFont typeface="Arial" panose="020B0604020202020204" pitchFamily="34" charset="0"/>
              <a:buChar char="•"/>
            </a:pPr>
            <a:r>
              <a:rPr lang="en-IN" dirty="0"/>
              <a:t>Transformers were introduced as a way to combat the shortcomings of Recurrent Neural Networks. T</a:t>
            </a:r>
            <a:r>
              <a:rPr lang="en-US" sz="1800" dirty="0" err="1"/>
              <a:t>ransformers</a:t>
            </a:r>
            <a:r>
              <a:rPr lang="en-US" sz="1800" dirty="0"/>
              <a:t> combine the advantages of convolutional neural networks (CNN) to parallelize the computations and recurrent neural networks (RNN) to capture long-range, variable-length sequential information.</a:t>
            </a:r>
            <a:endParaRPr lang="en-IN" sz="1800" dirty="0"/>
          </a:p>
          <a:p>
            <a:pPr marL="742950" lvl="1" indent="-285750">
              <a:buClr>
                <a:schemeClr val="bg2">
                  <a:lumMod val="75000"/>
                </a:schemeClr>
              </a:buClr>
              <a:buFont typeface="Arial" panose="020B0604020202020204" pitchFamily="34" charset="0"/>
              <a:buChar char="•"/>
            </a:pPr>
            <a:endParaRPr lang="en-US" dirty="0"/>
          </a:p>
        </p:txBody>
      </p:sp>
      <p:cxnSp>
        <p:nvCxnSpPr>
          <p:cNvPr id="13" name="Straight Connector 12">
            <a:extLst>
              <a:ext uri="{FF2B5EF4-FFF2-40B4-BE49-F238E27FC236}">
                <a16:creationId xmlns:a16="http://schemas.microsoft.com/office/drawing/2014/main" id="{DB201BF1-4ADB-833E-AF3E-F913FB734197}"/>
              </a:ext>
            </a:extLst>
          </p:cNvPr>
          <p:cNvCxnSpPr>
            <a:cxnSpLocks/>
          </p:cNvCxnSpPr>
          <p:nvPr/>
        </p:nvCxnSpPr>
        <p:spPr>
          <a:xfrm>
            <a:off x="769666" y="3512473"/>
            <a:ext cx="0" cy="247976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07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3681-49B9-3993-F300-5B2FB4AEFF47}"/>
              </a:ext>
            </a:extLst>
          </p:cNvPr>
          <p:cNvSpPr>
            <a:spLocks noGrp="1"/>
          </p:cNvSpPr>
          <p:nvPr>
            <p:ph type="title"/>
          </p:nvPr>
        </p:nvSpPr>
        <p:spPr>
          <a:xfrm>
            <a:off x="838200" y="1"/>
            <a:ext cx="10515600" cy="1133474"/>
          </a:xfrm>
        </p:spPr>
        <p:txBody>
          <a:bodyPr/>
          <a:lstStyle/>
          <a:p>
            <a:r>
              <a:rPr lang="en-IN" dirty="0"/>
              <a:t>                Cross – Modality Encoder (Novel)</a:t>
            </a:r>
          </a:p>
        </p:txBody>
      </p:sp>
      <p:sp>
        <p:nvSpPr>
          <p:cNvPr id="3" name="Content Placeholder 2">
            <a:extLst>
              <a:ext uri="{FF2B5EF4-FFF2-40B4-BE49-F238E27FC236}">
                <a16:creationId xmlns:a16="http://schemas.microsoft.com/office/drawing/2014/main" id="{FC496307-0A47-4966-8B13-22EF53C14C81}"/>
              </a:ext>
            </a:extLst>
          </p:cNvPr>
          <p:cNvSpPr>
            <a:spLocks noGrp="1"/>
          </p:cNvSpPr>
          <p:nvPr>
            <p:ph idx="1"/>
          </p:nvPr>
        </p:nvSpPr>
        <p:spPr>
          <a:xfrm>
            <a:off x="838200" y="923925"/>
            <a:ext cx="10515600" cy="4695825"/>
          </a:xfrm>
        </p:spPr>
        <p:txBody>
          <a:bodyPr>
            <a:normAutofit/>
          </a:bodyPr>
          <a:lstStyle/>
          <a:p>
            <a:r>
              <a:rPr lang="en-US" sz="2000" dirty="0"/>
              <a:t>The cross-modality encoder consists of multiple layers, where each layer has two self-attention sub-layers, two feed-forward sub-layers, and one bi-directional cross-attention sub-layer.</a:t>
            </a:r>
          </a:p>
          <a:p>
            <a:pPr marL="0" indent="0">
              <a:buNone/>
            </a:pPr>
            <a:endParaRPr lang="en-US" sz="2000" dirty="0"/>
          </a:p>
          <a:p>
            <a:r>
              <a:rPr lang="en-US" sz="2000" dirty="0"/>
              <a:t>These layers are stacked N times. The bi-directional cross-attention sub-layer is applied first, which aligns entities between the language and vision modalities by exchanging information and learning joint cross-modality representations. The output of the cross-attention sub-layer then undergoes two self-attention sub-layers to further build internal connections. </a:t>
            </a:r>
          </a:p>
          <a:p>
            <a:endParaRPr lang="en-US" sz="2000" dirty="0"/>
          </a:p>
          <a:p>
            <a:r>
              <a:rPr lang="en-US" sz="2000" dirty="0"/>
              <a:t>Lastly, the output of the self-attention sub-layers is passed through two feed-forward sub-layers to generate the final output of the k-</a:t>
            </a:r>
            <a:r>
              <a:rPr lang="en-US" sz="2000" dirty="0" err="1"/>
              <a:t>th</a:t>
            </a:r>
            <a:r>
              <a:rPr lang="en-US" sz="2000" dirty="0"/>
              <a:t> layer. The process is repeated for all layers in the encoder. A residual connection and layer normalization are added after each sub-layer to aid in training. Overall, the cross-modality encoder aims to learn joint representations by aligning entities and exchanging information between the language and vision modalities.</a:t>
            </a:r>
            <a:endParaRPr lang="en-IN" sz="2000" dirty="0"/>
          </a:p>
        </p:txBody>
      </p:sp>
      <p:pic>
        <p:nvPicPr>
          <p:cNvPr id="7" name="Picture 6">
            <a:extLst>
              <a:ext uri="{FF2B5EF4-FFF2-40B4-BE49-F238E27FC236}">
                <a16:creationId xmlns:a16="http://schemas.microsoft.com/office/drawing/2014/main" id="{6025518D-D318-2F0D-8EC5-B978B2F7FCF2}"/>
              </a:ext>
            </a:extLst>
          </p:cNvPr>
          <p:cNvPicPr>
            <a:picLocks noChangeAspect="1"/>
          </p:cNvPicPr>
          <p:nvPr/>
        </p:nvPicPr>
        <p:blipFill>
          <a:blip r:embed="rId2"/>
          <a:stretch>
            <a:fillRect/>
          </a:stretch>
        </p:blipFill>
        <p:spPr>
          <a:xfrm>
            <a:off x="1028700" y="5202474"/>
            <a:ext cx="3924300" cy="1236426"/>
          </a:xfrm>
          <a:prstGeom prst="rect">
            <a:avLst/>
          </a:prstGeom>
        </p:spPr>
      </p:pic>
      <p:pic>
        <p:nvPicPr>
          <p:cNvPr id="9" name="Picture 8">
            <a:extLst>
              <a:ext uri="{FF2B5EF4-FFF2-40B4-BE49-F238E27FC236}">
                <a16:creationId xmlns:a16="http://schemas.microsoft.com/office/drawing/2014/main" id="{E320F30A-9170-B1AD-1860-84CF85DF53D8}"/>
              </a:ext>
            </a:extLst>
          </p:cNvPr>
          <p:cNvPicPr>
            <a:picLocks noChangeAspect="1"/>
          </p:cNvPicPr>
          <p:nvPr/>
        </p:nvPicPr>
        <p:blipFill>
          <a:blip r:embed="rId3"/>
          <a:stretch>
            <a:fillRect/>
          </a:stretch>
        </p:blipFill>
        <p:spPr>
          <a:xfrm>
            <a:off x="6810376" y="5124450"/>
            <a:ext cx="4019550" cy="1314450"/>
          </a:xfrm>
          <a:prstGeom prst="rect">
            <a:avLst/>
          </a:prstGeom>
        </p:spPr>
      </p:pic>
    </p:spTree>
    <p:extLst>
      <p:ext uri="{BB962C8B-B14F-4D97-AF65-F5344CB8AC3E}">
        <p14:creationId xmlns:p14="http://schemas.microsoft.com/office/powerpoint/2010/main" val="222884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D94A-6EC1-3C4D-73E8-7C6866B19A24}"/>
              </a:ext>
            </a:extLst>
          </p:cNvPr>
          <p:cNvSpPr>
            <a:spLocks noGrp="1"/>
          </p:cNvSpPr>
          <p:nvPr>
            <p:ph type="title"/>
          </p:nvPr>
        </p:nvSpPr>
        <p:spPr>
          <a:xfrm>
            <a:off x="195943" y="365126"/>
            <a:ext cx="11896530" cy="679904"/>
          </a:xfrm>
        </p:spPr>
        <p:txBody>
          <a:bodyPr>
            <a:noAutofit/>
          </a:bodyPr>
          <a:lstStyle/>
          <a:p>
            <a:r>
              <a:rPr lang="en-IN" sz="3000" dirty="0"/>
              <a:t>LXMERT model for vision-and-language cross modality representations</a:t>
            </a:r>
          </a:p>
        </p:txBody>
      </p:sp>
      <p:pic>
        <p:nvPicPr>
          <p:cNvPr id="4" name="Picture 3">
            <a:extLst>
              <a:ext uri="{FF2B5EF4-FFF2-40B4-BE49-F238E27FC236}">
                <a16:creationId xmlns:a16="http://schemas.microsoft.com/office/drawing/2014/main" id="{40E06A2A-0B74-44DE-E93F-83301218432A}"/>
              </a:ext>
            </a:extLst>
          </p:cNvPr>
          <p:cNvPicPr>
            <a:picLocks noChangeAspect="1"/>
          </p:cNvPicPr>
          <p:nvPr/>
        </p:nvPicPr>
        <p:blipFill>
          <a:blip r:embed="rId2"/>
          <a:stretch>
            <a:fillRect/>
          </a:stretch>
        </p:blipFill>
        <p:spPr>
          <a:xfrm>
            <a:off x="0" y="1045030"/>
            <a:ext cx="12192000" cy="5629275"/>
          </a:xfrm>
          <a:prstGeom prst="rect">
            <a:avLst/>
          </a:prstGeom>
        </p:spPr>
      </p:pic>
    </p:spTree>
    <p:extLst>
      <p:ext uri="{BB962C8B-B14F-4D97-AF65-F5344CB8AC3E}">
        <p14:creationId xmlns:p14="http://schemas.microsoft.com/office/powerpoint/2010/main" val="307129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960C-26E3-4A26-0D7E-158E2B930AEC}"/>
              </a:ext>
            </a:extLst>
          </p:cNvPr>
          <p:cNvSpPr>
            <a:spLocks noGrp="1"/>
          </p:cNvSpPr>
          <p:nvPr>
            <p:ph type="title"/>
          </p:nvPr>
        </p:nvSpPr>
        <p:spPr/>
        <p:txBody>
          <a:bodyPr/>
          <a:lstStyle/>
          <a:p>
            <a:r>
              <a:rPr lang="en-IN" dirty="0"/>
              <a:t> Results for Image QA </a:t>
            </a:r>
          </a:p>
        </p:txBody>
      </p:sp>
      <p:sp>
        <p:nvSpPr>
          <p:cNvPr id="3" name="Content Placeholder 2">
            <a:extLst>
              <a:ext uri="{FF2B5EF4-FFF2-40B4-BE49-F238E27FC236}">
                <a16:creationId xmlns:a16="http://schemas.microsoft.com/office/drawing/2014/main" id="{4FAB333B-22BB-AB64-108B-49F5BE7ADD00}"/>
              </a:ext>
            </a:extLst>
          </p:cNvPr>
          <p:cNvSpPr>
            <a:spLocks noGrp="1"/>
          </p:cNvSpPr>
          <p:nvPr>
            <p:ph idx="1"/>
          </p:nvPr>
        </p:nvSpPr>
        <p:spPr/>
        <p:txBody>
          <a:bodyPr/>
          <a:lstStyle/>
          <a:p>
            <a:pPr marL="0" indent="0">
              <a:buNone/>
            </a:pPr>
            <a:r>
              <a:rPr lang="en-IN" dirty="0"/>
              <a:t>We ask the model to predict the answer to question based on the image when image and question is matched. </a:t>
            </a:r>
          </a:p>
          <a:p>
            <a:pPr marL="0" indent="0">
              <a:buNone/>
            </a:pPr>
            <a:endParaRPr lang="en-IN" dirty="0"/>
          </a:p>
        </p:txBody>
      </p:sp>
      <p:graphicFrame>
        <p:nvGraphicFramePr>
          <p:cNvPr id="5" name="Table 5">
            <a:extLst>
              <a:ext uri="{FF2B5EF4-FFF2-40B4-BE49-F238E27FC236}">
                <a16:creationId xmlns:a16="http://schemas.microsoft.com/office/drawing/2014/main" id="{58A4789E-8B32-4BBD-2AAE-0F2F7CC5F77E}"/>
              </a:ext>
            </a:extLst>
          </p:cNvPr>
          <p:cNvGraphicFramePr>
            <a:graphicFrameLocks noGrp="1"/>
          </p:cNvGraphicFramePr>
          <p:nvPr>
            <p:extLst>
              <p:ext uri="{D42A27DB-BD31-4B8C-83A1-F6EECF244321}">
                <p14:modId xmlns:p14="http://schemas.microsoft.com/office/powerpoint/2010/main" val="1999574083"/>
              </p:ext>
            </p:extLst>
          </p:nvPr>
        </p:nvGraphicFramePr>
        <p:xfrm>
          <a:off x="838200" y="3060931"/>
          <a:ext cx="5257800" cy="3116031"/>
        </p:xfrm>
        <a:graphic>
          <a:graphicData uri="http://schemas.openxmlformats.org/drawingml/2006/table">
            <a:tbl>
              <a:tblPr firstRow="1" bandRow="1">
                <a:tableStyleId>{16D9F66E-5EB9-4882-86FB-DCBF35E3C3E4}</a:tableStyleId>
              </a:tblPr>
              <a:tblGrid>
                <a:gridCol w="1752600">
                  <a:extLst>
                    <a:ext uri="{9D8B030D-6E8A-4147-A177-3AD203B41FA5}">
                      <a16:colId xmlns:a16="http://schemas.microsoft.com/office/drawing/2014/main" val="2650784192"/>
                    </a:ext>
                  </a:extLst>
                </a:gridCol>
                <a:gridCol w="1752600">
                  <a:extLst>
                    <a:ext uri="{9D8B030D-6E8A-4147-A177-3AD203B41FA5}">
                      <a16:colId xmlns:a16="http://schemas.microsoft.com/office/drawing/2014/main" val="322826465"/>
                    </a:ext>
                  </a:extLst>
                </a:gridCol>
                <a:gridCol w="1752600">
                  <a:extLst>
                    <a:ext uri="{9D8B030D-6E8A-4147-A177-3AD203B41FA5}">
                      <a16:colId xmlns:a16="http://schemas.microsoft.com/office/drawing/2014/main" val="1791234552"/>
                    </a:ext>
                  </a:extLst>
                </a:gridCol>
              </a:tblGrid>
              <a:tr h="1038677">
                <a:tc>
                  <a:txBody>
                    <a:bodyPr/>
                    <a:lstStyle/>
                    <a:p>
                      <a:endParaRPr lang="en-US" dirty="0"/>
                    </a:p>
                  </a:txBody>
                  <a:tcPr/>
                </a:tc>
                <a:tc>
                  <a:txBody>
                    <a:bodyPr/>
                    <a:lstStyle/>
                    <a:p>
                      <a:r>
                        <a:rPr lang="en-US" dirty="0"/>
                        <a:t>LXMERT before training</a:t>
                      </a:r>
                    </a:p>
                  </a:txBody>
                  <a:tcPr/>
                </a:tc>
                <a:tc>
                  <a:txBody>
                    <a:bodyPr/>
                    <a:lstStyle/>
                    <a:p>
                      <a:r>
                        <a:rPr lang="en-US" dirty="0"/>
                        <a:t>LXMERT after training</a:t>
                      </a:r>
                    </a:p>
                  </a:txBody>
                  <a:tcPr/>
                </a:tc>
                <a:extLst>
                  <a:ext uri="{0D108BD9-81ED-4DB2-BD59-A6C34878D82A}">
                    <a16:rowId xmlns:a16="http://schemas.microsoft.com/office/drawing/2014/main" val="3537198373"/>
                  </a:ext>
                </a:extLst>
              </a:tr>
              <a:tr h="1038677">
                <a:tc>
                  <a:txBody>
                    <a:bodyPr/>
                    <a:lstStyle/>
                    <a:p>
                      <a:r>
                        <a:rPr lang="en-US" b="1" dirty="0"/>
                        <a:t>Train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32.3</a:t>
                      </a:r>
                    </a:p>
                    <a:p>
                      <a:endParaRPr lang="en-US" dirty="0"/>
                    </a:p>
                  </a:txBody>
                  <a:tcPr/>
                </a:tc>
                <a:tc>
                  <a:txBody>
                    <a:bodyPr/>
                    <a:lstStyle/>
                    <a:p>
                      <a:r>
                        <a:rPr lang="en-US" dirty="0"/>
                        <a:t>34.58</a:t>
                      </a:r>
                    </a:p>
                  </a:txBody>
                  <a:tcPr/>
                </a:tc>
                <a:extLst>
                  <a:ext uri="{0D108BD9-81ED-4DB2-BD59-A6C34878D82A}">
                    <a16:rowId xmlns:a16="http://schemas.microsoft.com/office/drawing/2014/main" val="3411731339"/>
                  </a:ext>
                </a:extLst>
              </a:tr>
              <a:tr h="1038677">
                <a:tc>
                  <a:txBody>
                    <a:bodyPr/>
                    <a:lstStyle/>
                    <a:p>
                      <a:r>
                        <a:rPr lang="en-US" b="1" dirty="0"/>
                        <a:t>Validation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30.6</a:t>
                      </a:r>
                    </a:p>
                    <a:p>
                      <a:endParaRPr lang="en-US" dirty="0"/>
                    </a:p>
                  </a:txBody>
                  <a:tcPr/>
                </a:tc>
                <a:tc>
                  <a:txBody>
                    <a:bodyPr/>
                    <a:lstStyle/>
                    <a:p>
                      <a:r>
                        <a:rPr lang="en-US" dirty="0"/>
                        <a:t>32.26</a:t>
                      </a:r>
                    </a:p>
                  </a:txBody>
                  <a:tcPr/>
                </a:tc>
                <a:extLst>
                  <a:ext uri="{0D108BD9-81ED-4DB2-BD59-A6C34878D82A}">
                    <a16:rowId xmlns:a16="http://schemas.microsoft.com/office/drawing/2014/main" val="551818823"/>
                  </a:ext>
                </a:extLst>
              </a:tr>
            </a:tbl>
          </a:graphicData>
        </a:graphic>
      </p:graphicFrame>
      <p:pic>
        <p:nvPicPr>
          <p:cNvPr id="6" name="Picture 5">
            <a:extLst>
              <a:ext uri="{FF2B5EF4-FFF2-40B4-BE49-F238E27FC236}">
                <a16:creationId xmlns:a16="http://schemas.microsoft.com/office/drawing/2014/main" id="{B9F8AFC8-8F03-27C2-5CFF-34B39DFBB4D4}"/>
              </a:ext>
            </a:extLst>
          </p:cNvPr>
          <p:cNvPicPr>
            <a:picLocks noChangeAspect="1"/>
          </p:cNvPicPr>
          <p:nvPr/>
        </p:nvPicPr>
        <p:blipFill>
          <a:blip r:embed="rId2"/>
          <a:stretch>
            <a:fillRect/>
          </a:stretch>
        </p:blipFill>
        <p:spPr>
          <a:xfrm>
            <a:off x="6322927" y="2652765"/>
            <a:ext cx="5650673" cy="3840110"/>
          </a:xfrm>
          <a:prstGeom prst="rect">
            <a:avLst/>
          </a:prstGeom>
        </p:spPr>
      </p:pic>
    </p:spTree>
    <p:extLst>
      <p:ext uri="{BB962C8B-B14F-4D97-AF65-F5344CB8AC3E}">
        <p14:creationId xmlns:p14="http://schemas.microsoft.com/office/powerpoint/2010/main" val="397060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BDA0-EADE-72C9-4177-B161927404EC}"/>
              </a:ext>
            </a:extLst>
          </p:cNvPr>
          <p:cNvSpPr>
            <a:spLocks noGrp="1"/>
          </p:cNvSpPr>
          <p:nvPr>
            <p:ph type="title"/>
          </p:nvPr>
        </p:nvSpPr>
        <p:spPr/>
        <p:txBody>
          <a:bodyPr/>
          <a:lstStyle/>
          <a:p>
            <a:r>
              <a:rPr lang="en-US" dirty="0"/>
              <a:t>Result Investigation</a:t>
            </a:r>
          </a:p>
        </p:txBody>
      </p:sp>
      <p:pic>
        <p:nvPicPr>
          <p:cNvPr id="1026" name="Picture 2">
            <a:extLst>
              <a:ext uri="{FF2B5EF4-FFF2-40B4-BE49-F238E27FC236}">
                <a16:creationId xmlns:a16="http://schemas.microsoft.com/office/drawing/2014/main" id="{BBF89AD5-770E-F921-DD98-9E797E2AA6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442" y="2213201"/>
            <a:ext cx="3855220" cy="34842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277CFB34-5794-E9F0-BEEF-9AE2D891C7A9}"/>
              </a:ext>
            </a:extLst>
          </p:cNvPr>
          <p:cNvGraphicFramePr>
            <a:graphicFrameLocks noGrp="1"/>
          </p:cNvGraphicFramePr>
          <p:nvPr>
            <p:extLst>
              <p:ext uri="{D42A27DB-BD31-4B8C-83A1-F6EECF244321}">
                <p14:modId xmlns:p14="http://schemas.microsoft.com/office/powerpoint/2010/main" val="1805165160"/>
              </p:ext>
            </p:extLst>
          </p:nvPr>
        </p:nvGraphicFramePr>
        <p:xfrm>
          <a:off x="4642338" y="2213201"/>
          <a:ext cx="6903220" cy="3484214"/>
        </p:xfrm>
        <a:graphic>
          <a:graphicData uri="http://schemas.openxmlformats.org/drawingml/2006/table">
            <a:tbl>
              <a:tblPr firstRow="1" bandRow="1">
                <a:tableStyleId>{5C22544A-7EE6-4342-B048-85BDC9FD1C3A}</a:tableStyleId>
              </a:tblPr>
              <a:tblGrid>
                <a:gridCol w="1725805">
                  <a:extLst>
                    <a:ext uri="{9D8B030D-6E8A-4147-A177-3AD203B41FA5}">
                      <a16:colId xmlns:a16="http://schemas.microsoft.com/office/drawing/2014/main" val="175070172"/>
                    </a:ext>
                  </a:extLst>
                </a:gridCol>
                <a:gridCol w="1725805">
                  <a:extLst>
                    <a:ext uri="{9D8B030D-6E8A-4147-A177-3AD203B41FA5}">
                      <a16:colId xmlns:a16="http://schemas.microsoft.com/office/drawing/2014/main" val="513762495"/>
                    </a:ext>
                  </a:extLst>
                </a:gridCol>
                <a:gridCol w="1725805">
                  <a:extLst>
                    <a:ext uri="{9D8B030D-6E8A-4147-A177-3AD203B41FA5}">
                      <a16:colId xmlns:a16="http://schemas.microsoft.com/office/drawing/2014/main" val="748816899"/>
                    </a:ext>
                  </a:extLst>
                </a:gridCol>
                <a:gridCol w="1725805">
                  <a:extLst>
                    <a:ext uri="{9D8B030D-6E8A-4147-A177-3AD203B41FA5}">
                      <a16:colId xmlns:a16="http://schemas.microsoft.com/office/drawing/2014/main" val="3834363968"/>
                    </a:ext>
                  </a:extLst>
                </a:gridCol>
              </a:tblGrid>
              <a:tr h="1742107">
                <a:tc>
                  <a:txBody>
                    <a:bodyPr/>
                    <a:lstStyle/>
                    <a:p>
                      <a:r>
                        <a:rPr lang="en-US" dirty="0">
                          <a:solidFill>
                            <a:schemeClr val="tx1"/>
                          </a:solidFill>
                        </a:rPr>
                        <a:t>Question</a:t>
                      </a:r>
                    </a:p>
                  </a:txBody>
                  <a:tcPr>
                    <a:solidFill>
                      <a:schemeClr val="accent6">
                        <a:lumMod val="20000"/>
                        <a:lumOff val="80000"/>
                      </a:schemeClr>
                    </a:solidFill>
                  </a:tcPr>
                </a:tc>
                <a:tc>
                  <a:txBody>
                    <a:bodyPr/>
                    <a:lstStyle/>
                    <a:p>
                      <a:r>
                        <a:rPr lang="en-US" dirty="0">
                          <a:solidFill>
                            <a:schemeClr val="tx1"/>
                          </a:solidFill>
                        </a:rPr>
                        <a:t>Possible Answers</a:t>
                      </a:r>
                      <a:endParaRPr lang="en-US"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Answer from LSTM model</a:t>
                      </a:r>
                      <a:endParaRPr lang="en-US"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Answer from LXMERT trained model</a:t>
                      </a:r>
                      <a:endParaRPr lang="en-US" dirty="0"/>
                    </a:p>
                    <a:p>
                      <a:endParaRPr lang="en-US" dirty="0">
                        <a:highlight>
                          <a:srgbClr val="FFFF00"/>
                        </a:highlight>
                      </a:endParaRPr>
                    </a:p>
                  </a:txBody>
                  <a:tcPr>
                    <a:solidFill>
                      <a:schemeClr val="accent6">
                        <a:lumMod val="20000"/>
                        <a:lumOff val="80000"/>
                      </a:schemeClr>
                    </a:solidFill>
                  </a:tcPr>
                </a:tc>
                <a:extLst>
                  <a:ext uri="{0D108BD9-81ED-4DB2-BD59-A6C34878D82A}">
                    <a16:rowId xmlns:a16="http://schemas.microsoft.com/office/drawing/2014/main" val="1913955763"/>
                  </a:ext>
                </a:extLst>
              </a:tr>
              <a:tr h="1742107">
                <a:tc>
                  <a:txBody>
                    <a:bodyPr/>
                    <a:lstStyle/>
                    <a:p>
                      <a:r>
                        <a:rPr lang="en-US" dirty="0"/>
                        <a:t>What are the chairs made off?</a:t>
                      </a:r>
                    </a:p>
                    <a:p>
                      <a:endParaRPr lang="en-US" dirty="0">
                        <a:highlight>
                          <a:srgbClr val="FFFF00"/>
                        </a:highlight>
                      </a:endParaRPr>
                    </a:p>
                  </a:txBody>
                  <a:tcPr>
                    <a:solidFill>
                      <a:schemeClr val="accent6">
                        <a:lumMod val="20000"/>
                        <a:lumOff val="80000"/>
                      </a:schemeClr>
                    </a:solidFill>
                  </a:tcPr>
                </a:tc>
                <a:tc>
                  <a:txBody>
                    <a:bodyPr/>
                    <a:lstStyle/>
                    <a:p>
                      <a:r>
                        <a:rPr lang="en-US" dirty="0"/>
                        <a:t>{'wood', 'bamboo', 'rattan', 'wood and wicker', 'wicker'}</a:t>
                      </a:r>
                      <a:endParaRPr lang="en-US" dirty="0">
                        <a:highlight>
                          <a:srgbClr val="FFFF00"/>
                        </a:highlight>
                      </a:endParaRPr>
                    </a:p>
                  </a:txBody>
                  <a:tcPr>
                    <a:solidFill>
                      <a:schemeClr val="accent6">
                        <a:lumMod val="20000"/>
                        <a:lumOff val="80000"/>
                      </a:schemeClr>
                    </a:solidFill>
                  </a:tcPr>
                </a:tc>
                <a:tc>
                  <a:txBody>
                    <a:bodyPr/>
                    <a:lstStyle/>
                    <a:p>
                      <a:r>
                        <a:rPr lang="en-US" dirty="0"/>
                        <a:t>plant</a:t>
                      </a:r>
                    </a:p>
                  </a:txBody>
                  <a:tcPr>
                    <a:solidFill>
                      <a:schemeClr val="accent6">
                        <a:lumMod val="20000"/>
                        <a:lumOff val="80000"/>
                      </a:schemeClr>
                    </a:solidFill>
                  </a:tcPr>
                </a:tc>
                <a:tc>
                  <a:txBody>
                    <a:bodyPr/>
                    <a:lstStyle/>
                    <a:p>
                      <a:r>
                        <a:rPr lang="en-US" dirty="0"/>
                        <a:t>wood</a:t>
                      </a:r>
                    </a:p>
                  </a:txBody>
                  <a:tcPr>
                    <a:solidFill>
                      <a:schemeClr val="accent6">
                        <a:lumMod val="20000"/>
                        <a:lumOff val="80000"/>
                      </a:schemeClr>
                    </a:solidFill>
                  </a:tcPr>
                </a:tc>
                <a:extLst>
                  <a:ext uri="{0D108BD9-81ED-4DB2-BD59-A6C34878D82A}">
                    <a16:rowId xmlns:a16="http://schemas.microsoft.com/office/drawing/2014/main" val="3017893111"/>
                  </a:ext>
                </a:extLst>
              </a:tr>
            </a:tbl>
          </a:graphicData>
        </a:graphic>
      </p:graphicFrame>
    </p:spTree>
    <p:extLst>
      <p:ext uri="{BB962C8B-B14F-4D97-AF65-F5344CB8AC3E}">
        <p14:creationId xmlns:p14="http://schemas.microsoft.com/office/powerpoint/2010/main" val="34141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BDA0-EADE-72C9-4177-B161927404EC}"/>
              </a:ext>
            </a:extLst>
          </p:cNvPr>
          <p:cNvSpPr>
            <a:spLocks noGrp="1"/>
          </p:cNvSpPr>
          <p:nvPr>
            <p:ph type="title"/>
          </p:nvPr>
        </p:nvSpPr>
        <p:spPr/>
        <p:txBody>
          <a:bodyPr/>
          <a:lstStyle/>
          <a:p>
            <a:r>
              <a:rPr lang="en-US" dirty="0"/>
              <a:t>Result Investigation</a:t>
            </a:r>
          </a:p>
        </p:txBody>
      </p:sp>
      <p:graphicFrame>
        <p:nvGraphicFramePr>
          <p:cNvPr id="5" name="Table 5">
            <a:extLst>
              <a:ext uri="{FF2B5EF4-FFF2-40B4-BE49-F238E27FC236}">
                <a16:creationId xmlns:a16="http://schemas.microsoft.com/office/drawing/2014/main" id="{277CFB34-5794-E9F0-BEEF-9AE2D891C7A9}"/>
              </a:ext>
            </a:extLst>
          </p:cNvPr>
          <p:cNvGraphicFramePr>
            <a:graphicFrameLocks noGrp="1"/>
          </p:cNvGraphicFramePr>
          <p:nvPr>
            <p:extLst>
              <p:ext uri="{D42A27DB-BD31-4B8C-83A1-F6EECF244321}">
                <p14:modId xmlns:p14="http://schemas.microsoft.com/office/powerpoint/2010/main" val="315074844"/>
              </p:ext>
            </p:extLst>
          </p:nvPr>
        </p:nvGraphicFramePr>
        <p:xfrm>
          <a:off x="4642338" y="2213201"/>
          <a:ext cx="6903220" cy="3484214"/>
        </p:xfrm>
        <a:graphic>
          <a:graphicData uri="http://schemas.openxmlformats.org/drawingml/2006/table">
            <a:tbl>
              <a:tblPr firstRow="1" bandRow="1">
                <a:tableStyleId>{5C22544A-7EE6-4342-B048-85BDC9FD1C3A}</a:tableStyleId>
              </a:tblPr>
              <a:tblGrid>
                <a:gridCol w="1725805">
                  <a:extLst>
                    <a:ext uri="{9D8B030D-6E8A-4147-A177-3AD203B41FA5}">
                      <a16:colId xmlns:a16="http://schemas.microsoft.com/office/drawing/2014/main" val="175070172"/>
                    </a:ext>
                  </a:extLst>
                </a:gridCol>
                <a:gridCol w="1725805">
                  <a:extLst>
                    <a:ext uri="{9D8B030D-6E8A-4147-A177-3AD203B41FA5}">
                      <a16:colId xmlns:a16="http://schemas.microsoft.com/office/drawing/2014/main" val="513762495"/>
                    </a:ext>
                  </a:extLst>
                </a:gridCol>
                <a:gridCol w="1725805">
                  <a:extLst>
                    <a:ext uri="{9D8B030D-6E8A-4147-A177-3AD203B41FA5}">
                      <a16:colId xmlns:a16="http://schemas.microsoft.com/office/drawing/2014/main" val="748816899"/>
                    </a:ext>
                  </a:extLst>
                </a:gridCol>
                <a:gridCol w="1725805">
                  <a:extLst>
                    <a:ext uri="{9D8B030D-6E8A-4147-A177-3AD203B41FA5}">
                      <a16:colId xmlns:a16="http://schemas.microsoft.com/office/drawing/2014/main" val="3834363968"/>
                    </a:ext>
                  </a:extLst>
                </a:gridCol>
              </a:tblGrid>
              <a:tr h="1742107">
                <a:tc>
                  <a:txBody>
                    <a:bodyPr/>
                    <a:lstStyle/>
                    <a:p>
                      <a:r>
                        <a:rPr lang="en-US" dirty="0">
                          <a:solidFill>
                            <a:schemeClr val="tx1"/>
                          </a:solidFill>
                        </a:rPr>
                        <a:t>Question</a:t>
                      </a:r>
                    </a:p>
                  </a:txBody>
                  <a:tcPr>
                    <a:solidFill>
                      <a:schemeClr val="accent6">
                        <a:lumMod val="20000"/>
                        <a:lumOff val="80000"/>
                      </a:schemeClr>
                    </a:solidFill>
                  </a:tcPr>
                </a:tc>
                <a:tc>
                  <a:txBody>
                    <a:bodyPr/>
                    <a:lstStyle/>
                    <a:p>
                      <a:r>
                        <a:rPr lang="en-US" dirty="0">
                          <a:solidFill>
                            <a:schemeClr val="tx1"/>
                          </a:solidFill>
                        </a:rPr>
                        <a:t>Possible Answers</a:t>
                      </a:r>
                      <a:endParaRPr lang="en-US"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Answer from LSTM model</a:t>
                      </a:r>
                      <a:endParaRPr lang="en-US" dirty="0"/>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Answer from LXMERT trained model</a:t>
                      </a:r>
                      <a:endParaRPr lang="en-US" dirty="0"/>
                    </a:p>
                    <a:p>
                      <a:endParaRPr lang="en-US" dirty="0">
                        <a:highlight>
                          <a:srgbClr val="FFFF00"/>
                        </a:highlight>
                      </a:endParaRPr>
                    </a:p>
                  </a:txBody>
                  <a:tcPr>
                    <a:solidFill>
                      <a:schemeClr val="accent6">
                        <a:lumMod val="20000"/>
                        <a:lumOff val="80000"/>
                      </a:schemeClr>
                    </a:solidFill>
                  </a:tcPr>
                </a:tc>
                <a:extLst>
                  <a:ext uri="{0D108BD9-81ED-4DB2-BD59-A6C34878D82A}">
                    <a16:rowId xmlns:a16="http://schemas.microsoft.com/office/drawing/2014/main" val="1913955763"/>
                  </a:ext>
                </a:extLst>
              </a:tr>
              <a:tr h="1742107">
                <a:tc>
                  <a:txBody>
                    <a:bodyPr/>
                    <a:lstStyle/>
                    <a:p>
                      <a:r>
                        <a:rPr lang="en-US" dirty="0"/>
                        <a:t>What is the color of the shirt?</a:t>
                      </a:r>
                      <a:endParaRPr lang="en-US" dirty="0">
                        <a:highlight>
                          <a:srgbClr val="FFFF00"/>
                        </a:highlight>
                      </a:endParaRPr>
                    </a:p>
                  </a:txBody>
                  <a:tcPr>
                    <a:solidFill>
                      <a:schemeClr val="accent6">
                        <a:lumMod val="20000"/>
                        <a:lumOff val="80000"/>
                      </a:schemeClr>
                    </a:solidFill>
                  </a:tcPr>
                </a:tc>
                <a:tc>
                  <a:txBody>
                    <a:bodyPr/>
                    <a:lstStyle/>
                    <a:p>
                      <a:r>
                        <a:rPr lang="en-US" dirty="0"/>
                        <a:t>{‘purple', ‘brown', ‘green'}</a:t>
                      </a:r>
                      <a:endParaRPr lang="en-US" dirty="0">
                        <a:highlight>
                          <a:srgbClr val="FFFF00"/>
                        </a:highlight>
                      </a:endParaRPr>
                    </a:p>
                  </a:txBody>
                  <a:tcPr>
                    <a:solidFill>
                      <a:schemeClr val="accent6">
                        <a:lumMod val="20000"/>
                        <a:lumOff val="80000"/>
                      </a:schemeClr>
                    </a:solidFill>
                  </a:tcPr>
                </a:tc>
                <a:tc>
                  <a:txBody>
                    <a:bodyPr/>
                    <a:lstStyle/>
                    <a:p>
                      <a:r>
                        <a:rPr lang="en-US" dirty="0"/>
                        <a:t>yellow</a:t>
                      </a:r>
                    </a:p>
                  </a:txBody>
                  <a:tcPr>
                    <a:solidFill>
                      <a:schemeClr val="accent6">
                        <a:lumMod val="20000"/>
                        <a:lumOff val="80000"/>
                      </a:schemeClr>
                    </a:solidFill>
                  </a:tcPr>
                </a:tc>
                <a:tc>
                  <a:txBody>
                    <a:bodyPr/>
                    <a:lstStyle/>
                    <a:p>
                      <a:r>
                        <a:rPr lang="en-US" dirty="0"/>
                        <a:t>purple</a:t>
                      </a:r>
                    </a:p>
                  </a:txBody>
                  <a:tcPr>
                    <a:solidFill>
                      <a:schemeClr val="accent6">
                        <a:lumMod val="20000"/>
                        <a:lumOff val="80000"/>
                      </a:schemeClr>
                    </a:solidFill>
                  </a:tcPr>
                </a:tc>
                <a:extLst>
                  <a:ext uri="{0D108BD9-81ED-4DB2-BD59-A6C34878D82A}">
                    <a16:rowId xmlns:a16="http://schemas.microsoft.com/office/drawing/2014/main" val="3017893111"/>
                  </a:ext>
                </a:extLst>
              </a:tr>
            </a:tbl>
          </a:graphicData>
        </a:graphic>
      </p:graphicFrame>
      <p:pic>
        <p:nvPicPr>
          <p:cNvPr id="10" name="Content Placeholder 9" descr="A picture containing text, outdoor&#10;&#10;Description automatically generated">
            <a:extLst>
              <a:ext uri="{FF2B5EF4-FFF2-40B4-BE49-F238E27FC236}">
                <a16:creationId xmlns:a16="http://schemas.microsoft.com/office/drawing/2014/main" id="{8BD71D76-2CDC-BC56-50A4-604902E8C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13201"/>
            <a:ext cx="3583076" cy="3484214"/>
          </a:xfrm>
        </p:spPr>
      </p:pic>
    </p:spTree>
    <p:extLst>
      <p:ext uri="{BB962C8B-B14F-4D97-AF65-F5344CB8AC3E}">
        <p14:creationId xmlns:p14="http://schemas.microsoft.com/office/powerpoint/2010/main" val="2393690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Visual Question Answering (VQA)</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297000" y="994500"/>
            <a:ext cx="11327200" cy="5579692"/>
          </a:xfrm>
          <a:prstGeom prst="rect">
            <a:avLst/>
          </a:prstGeom>
          <a:noFill/>
          <a:ln>
            <a:noFill/>
          </a:ln>
        </p:spPr>
        <p:txBody>
          <a:bodyPr spcFirstLastPara="1" wrap="square" lIns="121900" tIns="121900" rIns="121900" bIns="121900" anchor="t" anchorCtr="0">
            <a:spAutoFit/>
          </a:bodyPr>
          <a:lstStyle/>
          <a:p>
            <a:pPr marL="609585" indent="-414856">
              <a:buSzPts val="1300"/>
              <a:buFont typeface="Calibri"/>
              <a:buChar char="●"/>
            </a:pPr>
            <a:r>
              <a:rPr lang="en" sz="1733" dirty="0">
                <a:latin typeface="Calibri"/>
                <a:ea typeface="Calibri"/>
                <a:cs typeface="Calibri"/>
                <a:sym typeface="Calibri"/>
              </a:rPr>
              <a:t>A </a:t>
            </a:r>
            <a:r>
              <a:rPr lang="en-US" sz="1733" dirty="0">
                <a:latin typeface="Calibri"/>
                <a:ea typeface="Calibri"/>
                <a:cs typeface="Calibri"/>
                <a:sym typeface="Calibri"/>
              </a:rPr>
              <a:t>multi-modal task combining Computer Vision (CV) and Natural Language Processing (NLP)</a:t>
            </a:r>
          </a:p>
          <a:p>
            <a:pPr marL="194729">
              <a:buSzPts val="1300"/>
            </a:pPr>
            <a:endParaRPr lang="en-US" sz="1733" dirty="0">
              <a:latin typeface="Calibri"/>
              <a:ea typeface="Calibri"/>
              <a:cs typeface="Calibri"/>
              <a:sym typeface="Calibri"/>
            </a:endParaRPr>
          </a:p>
          <a:p>
            <a:pPr marL="609585" indent="-414856">
              <a:buSzPts val="1300"/>
              <a:buFont typeface="Calibri"/>
              <a:buChar char="●"/>
            </a:pPr>
            <a:r>
              <a:rPr lang="en-US" sz="1733" dirty="0">
                <a:solidFill>
                  <a:schemeClr val="dk1"/>
                </a:solidFill>
                <a:latin typeface="Calibri"/>
                <a:ea typeface="Calibri"/>
                <a:cs typeface="Calibri"/>
                <a:sym typeface="Calibri"/>
              </a:rPr>
              <a:t>A VQA system takes an image and a free-form, open-ended, natural language question about the image as its inputs and produces a natural language answer as the output</a:t>
            </a:r>
          </a:p>
          <a:p>
            <a:pPr marL="609585" indent="-414856">
              <a:buSzPts val="1300"/>
              <a:buFont typeface="Calibri"/>
              <a:buChar char="●"/>
            </a:pPr>
            <a:endParaRPr lang="en-US" sz="1733" dirty="0">
              <a:solidFill>
                <a:schemeClr val="dk1"/>
              </a:solidFill>
              <a:latin typeface="Calibri"/>
              <a:ea typeface="Calibri"/>
              <a:cs typeface="Calibri"/>
              <a:sym typeface="Calibri"/>
            </a:endParaRPr>
          </a:p>
          <a:p>
            <a:pPr marL="609585" indent="-414856">
              <a:buSzPts val="1300"/>
              <a:buFont typeface="Calibri"/>
              <a:buChar char="●"/>
            </a:pPr>
            <a:endParaRPr lang="en-US" sz="1733" dirty="0">
              <a:solidFill>
                <a:schemeClr val="dk1"/>
              </a:solidFill>
              <a:latin typeface="Calibri"/>
              <a:ea typeface="Calibri"/>
              <a:cs typeface="Calibri"/>
              <a:sym typeface="Calibri"/>
            </a:endParaRPr>
          </a:p>
          <a:p>
            <a:pPr marL="609585" indent="-414856">
              <a:buSzPts val="1300"/>
              <a:buFont typeface="Calibri"/>
              <a:buChar char="●"/>
            </a:pPr>
            <a:endParaRPr lang="en-US" sz="1733" dirty="0">
              <a:solidFill>
                <a:schemeClr val="dk1"/>
              </a:solidFill>
              <a:latin typeface="Calibri"/>
              <a:ea typeface="Calibri"/>
              <a:cs typeface="Calibri"/>
              <a:sym typeface="Calibri"/>
            </a:endParaRPr>
          </a:p>
          <a:p>
            <a:pPr marL="609585" indent="-414856">
              <a:buSzPts val="1300"/>
              <a:buFont typeface="Calibri"/>
              <a:buChar char="●"/>
            </a:pPr>
            <a:endParaRPr lang="en-US" sz="1733" dirty="0">
              <a:solidFill>
                <a:schemeClr val="dk1"/>
              </a:solidFill>
              <a:latin typeface="Calibri"/>
              <a:ea typeface="Calibri"/>
              <a:cs typeface="Calibri"/>
              <a:sym typeface="Calibri"/>
            </a:endParaRPr>
          </a:p>
          <a:p>
            <a:pPr marL="194729">
              <a:buSzPts val="1300"/>
            </a:pPr>
            <a:endParaRPr lang="en-US" sz="1733" dirty="0">
              <a:solidFill>
                <a:schemeClr val="dk1"/>
              </a:solidFill>
              <a:latin typeface="Calibri"/>
              <a:ea typeface="Calibri"/>
              <a:cs typeface="Calibri"/>
              <a:sym typeface="Calibri"/>
            </a:endParaRPr>
          </a:p>
          <a:p>
            <a:pPr marL="194729">
              <a:buSzPts val="1300"/>
            </a:pPr>
            <a:endParaRPr lang="en-US" sz="1733" dirty="0">
              <a:solidFill>
                <a:schemeClr val="dk1"/>
              </a:solidFill>
              <a:latin typeface="Calibri"/>
              <a:ea typeface="Calibri"/>
              <a:cs typeface="Calibri"/>
              <a:sym typeface="Calibri"/>
            </a:endParaRPr>
          </a:p>
          <a:p>
            <a:pPr marL="194729">
              <a:buSzPts val="1300"/>
            </a:pPr>
            <a:endParaRPr lang="en-US" sz="1733" dirty="0">
              <a:solidFill>
                <a:schemeClr val="dk1"/>
              </a:solidFill>
              <a:latin typeface="Calibri"/>
              <a:ea typeface="Calibri"/>
              <a:cs typeface="Calibri"/>
              <a:sym typeface="Calibri"/>
            </a:endParaRPr>
          </a:p>
          <a:p>
            <a:pPr marL="194729">
              <a:buSzPts val="1300"/>
            </a:pPr>
            <a:endParaRPr lang="en-US" sz="1733" dirty="0">
              <a:solidFill>
                <a:schemeClr val="dk1"/>
              </a:solidFill>
              <a:latin typeface="Calibri"/>
              <a:ea typeface="Calibri"/>
              <a:cs typeface="Calibri"/>
              <a:sym typeface="Calibri"/>
            </a:endParaRPr>
          </a:p>
          <a:p>
            <a:pPr marL="609585" indent="-414856">
              <a:buSzPts val="1300"/>
              <a:buFont typeface="Calibri"/>
              <a:buChar char="●"/>
            </a:pPr>
            <a:r>
              <a:rPr lang="en-US" sz="1733" dirty="0">
                <a:solidFill>
                  <a:schemeClr val="dk1"/>
                </a:solidFill>
                <a:latin typeface="Calibri"/>
                <a:ea typeface="Calibri"/>
                <a:cs typeface="Calibri"/>
                <a:sym typeface="Calibri"/>
              </a:rPr>
              <a:t>To answer the question “Is this a small suburban park?” in the above figure, the model </a:t>
            </a:r>
          </a:p>
          <a:p>
            <a:pPr marL="1066785" lvl="1" indent="-414856">
              <a:buSzPts val="1300"/>
              <a:buFont typeface="Calibri"/>
              <a:buChar char="●"/>
            </a:pPr>
            <a:r>
              <a:rPr lang="en-US" sz="1733" dirty="0">
                <a:solidFill>
                  <a:schemeClr val="dk1"/>
                </a:solidFill>
                <a:latin typeface="Calibri"/>
                <a:ea typeface="Calibri"/>
                <a:cs typeface="Calibri"/>
                <a:sym typeface="Calibri"/>
              </a:rPr>
              <a:t>must understand what is being asked, hence the model needs natural language comprehension</a:t>
            </a:r>
          </a:p>
          <a:p>
            <a:pPr marL="1066785" lvl="1" indent="-414856">
              <a:buSzPts val="1300"/>
              <a:buFont typeface="Calibri"/>
              <a:buChar char="●"/>
            </a:pPr>
            <a:r>
              <a:rPr lang="en-US" sz="1733" dirty="0">
                <a:solidFill>
                  <a:schemeClr val="dk1"/>
                </a:solidFill>
                <a:latin typeface="Calibri"/>
                <a:ea typeface="Calibri"/>
                <a:cs typeface="Calibri"/>
                <a:sym typeface="Calibri"/>
              </a:rPr>
              <a:t>requires common-sense knowledge to understand what it means to refer to a park as small or large </a:t>
            </a:r>
          </a:p>
          <a:p>
            <a:pPr marL="1066785" lvl="1" indent="-414856">
              <a:buSzPts val="1300"/>
              <a:buFont typeface="Calibri"/>
              <a:buChar char="●"/>
            </a:pPr>
            <a:r>
              <a:rPr lang="en-US" sz="1733" dirty="0">
                <a:solidFill>
                  <a:schemeClr val="dk1"/>
                </a:solidFill>
                <a:latin typeface="Calibri"/>
                <a:ea typeface="Calibri"/>
                <a:cs typeface="Calibri"/>
                <a:sym typeface="Calibri"/>
              </a:rPr>
              <a:t>needs visual understanding capabilities in addition to determine if the image shown has a suburban park</a:t>
            </a:r>
          </a:p>
          <a:p>
            <a:pPr marL="1066785" lvl="1" indent="-414856">
              <a:buSzPts val="1300"/>
              <a:buFont typeface="Calibri"/>
              <a:buChar char="●"/>
            </a:pPr>
            <a:endParaRPr lang="en-US" sz="1733" dirty="0">
              <a:solidFill>
                <a:schemeClr val="dk1"/>
              </a:solidFill>
              <a:latin typeface="Calibri"/>
              <a:ea typeface="Calibri"/>
              <a:cs typeface="Calibri"/>
              <a:sym typeface="Calibri"/>
            </a:endParaRPr>
          </a:p>
          <a:p>
            <a:pPr marL="609585" indent="-414856">
              <a:buSzPts val="1300"/>
              <a:buFont typeface="Calibri"/>
              <a:buChar char="●"/>
            </a:pPr>
            <a:r>
              <a:rPr lang="en-US" sz="1733" dirty="0">
                <a:solidFill>
                  <a:schemeClr val="dk1"/>
                </a:solidFill>
                <a:latin typeface="Calibri"/>
                <a:ea typeface="Calibri"/>
                <a:cs typeface="Calibri"/>
                <a:sym typeface="Calibri"/>
              </a:rPr>
              <a:t>Applications include reducing visual barriers for visually-impaired navigators, for intelligence analysts eliciting visual information or improving experiences say at museums by allowing observers to ask questions about objects they are  interested in</a:t>
            </a:r>
            <a:endParaRPr sz="1733" dirty="0">
              <a:latin typeface="Calibri"/>
              <a:ea typeface="Calibri"/>
              <a:cs typeface="Calibri"/>
              <a:sym typeface="Calibri"/>
            </a:endParaRPr>
          </a:p>
        </p:txBody>
      </p:sp>
      <p:pic>
        <p:nvPicPr>
          <p:cNvPr id="3" name="Picture 2" descr="A collage of people playing frisbee&#10;&#10;Description automatically generated with low confidence">
            <a:extLst>
              <a:ext uri="{FF2B5EF4-FFF2-40B4-BE49-F238E27FC236}">
                <a16:creationId xmlns:a16="http://schemas.microsoft.com/office/drawing/2014/main" id="{541B5123-827D-DF13-86BF-EC5F4075312D}"/>
              </a:ext>
            </a:extLst>
          </p:cNvPr>
          <p:cNvPicPr>
            <a:picLocks noChangeAspect="1"/>
          </p:cNvPicPr>
          <p:nvPr/>
        </p:nvPicPr>
        <p:blipFill rotWithShape="1">
          <a:blip r:embed="rId3">
            <a:extLst>
              <a:ext uri="{28A0092B-C50C-407E-A947-70E740481C1C}">
                <a14:useLocalDpi xmlns:a14="http://schemas.microsoft.com/office/drawing/2010/main" val="0"/>
              </a:ext>
            </a:extLst>
          </a:blip>
          <a:srcRect b="51572"/>
          <a:stretch/>
        </p:blipFill>
        <p:spPr>
          <a:xfrm>
            <a:off x="1262076" y="2493959"/>
            <a:ext cx="4516677" cy="1548206"/>
          </a:xfrm>
          <a:prstGeom prst="rect">
            <a:avLst/>
          </a:prstGeom>
        </p:spPr>
      </p:pic>
      <p:pic>
        <p:nvPicPr>
          <p:cNvPr id="4" name="Picture 3" descr="A collage of people playing frisbee&#10;&#10;Description automatically generated with low confidence">
            <a:extLst>
              <a:ext uri="{FF2B5EF4-FFF2-40B4-BE49-F238E27FC236}">
                <a16:creationId xmlns:a16="http://schemas.microsoft.com/office/drawing/2014/main" id="{F82C5A68-44DE-0418-2435-995D84592EDE}"/>
              </a:ext>
            </a:extLst>
          </p:cNvPr>
          <p:cNvPicPr>
            <a:picLocks noChangeAspect="1"/>
          </p:cNvPicPr>
          <p:nvPr/>
        </p:nvPicPr>
        <p:blipFill rotWithShape="1">
          <a:blip r:embed="rId3">
            <a:extLst>
              <a:ext uri="{28A0092B-C50C-407E-A947-70E740481C1C}">
                <a14:useLocalDpi xmlns:a14="http://schemas.microsoft.com/office/drawing/2010/main" val="0"/>
              </a:ext>
            </a:extLst>
          </a:blip>
          <a:srcRect t="48428"/>
          <a:stretch/>
        </p:blipFill>
        <p:spPr>
          <a:xfrm>
            <a:off x="5845599" y="2348676"/>
            <a:ext cx="4516677" cy="16487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Datasets for VQA</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4" name="AutoShape 2">
            <a:extLst>
              <a:ext uri="{FF2B5EF4-FFF2-40B4-BE49-F238E27FC236}">
                <a16:creationId xmlns:a16="http://schemas.microsoft.com/office/drawing/2014/main" id="{82DE12B9-366C-1C98-86F7-75EA43CFF900}"/>
              </a:ext>
            </a:extLst>
          </p:cNvPr>
          <p:cNvSpPr>
            <a:spLocks noChangeAspect="1" noChangeArrowheads="1"/>
          </p:cNvSpPr>
          <p:nvPr/>
        </p:nvSpPr>
        <p:spPr bwMode="auto">
          <a:xfrm>
            <a:off x="79375" y="-2316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oogle Shape;72;p16">
            <a:extLst>
              <a:ext uri="{FF2B5EF4-FFF2-40B4-BE49-F238E27FC236}">
                <a16:creationId xmlns:a16="http://schemas.microsoft.com/office/drawing/2014/main" id="{90304690-071B-EA70-B19F-6FB376A58630}"/>
              </a:ext>
            </a:extLst>
          </p:cNvPr>
          <p:cNvSpPr txBox="1"/>
          <p:nvPr/>
        </p:nvSpPr>
        <p:spPr>
          <a:xfrm>
            <a:off x="297000" y="994500"/>
            <a:ext cx="11327200" cy="3979639"/>
          </a:xfrm>
          <a:prstGeom prst="rect">
            <a:avLst/>
          </a:prstGeom>
          <a:noFill/>
          <a:ln>
            <a:noFill/>
          </a:ln>
        </p:spPr>
        <p:txBody>
          <a:bodyPr spcFirstLastPara="1" wrap="square" lIns="121900" tIns="121900" rIns="121900" bIns="121900" anchor="t" anchorCtr="0">
            <a:spAutoFit/>
          </a:bodyPr>
          <a:lstStyle/>
          <a:p>
            <a:pPr marL="609585" indent="-414856">
              <a:buSzPts val="1300"/>
              <a:buFont typeface="Calibri"/>
              <a:buChar char="●"/>
            </a:pPr>
            <a:r>
              <a:rPr lang="en-US" sz="1733" dirty="0">
                <a:latin typeface="Calibri"/>
                <a:ea typeface="Calibri"/>
                <a:cs typeface="Calibri"/>
                <a:sym typeface="Calibri"/>
              </a:rPr>
              <a:t>Availability of datasets is a key issue, as with many other NLP and CV problems such as Image Captioning or NER</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ea typeface="Calibri"/>
                <a:cs typeface="Calibri"/>
                <a:sym typeface="Calibri"/>
              </a:rPr>
              <a:t>For VQA, a good dataset should be large enough to capture the multiple possibilities within questions and image content and should also allow a fair comparison of performance measures of different approaches</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ea typeface="Calibri"/>
                <a:cs typeface="Calibri"/>
                <a:sym typeface="Calibri"/>
              </a:rPr>
              <a:t>Building such a dataset is not easy, collecting varied, non-ambiguous questions is challenging</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ea typeface="Calibri"/>
                <a:cs typeface="Calibri"/>
                <a:sym typeface="Calibri"/>
              </a:rPr>
              <a:t>Popular datasets for VQA,</a:t>
            </a:r>
            <a:endParaRPr lang="en-US" sz="1600" i="0" dirty="0">
              <a:effectLst/>
              <a:latin typeface="Gibson"/>
            </a:endParaRPr>
          </a:p>
          <a:p>
            <a:pPr marL="1066785" lvl="1"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endParaRPr lang="en-US" sz="1733" dirty="0">
              <a:latin typeface="Calibri"/>
              <a:ea typeface="Calibri"/>
              <a:cs typeface="Calibri"/>
              <a:sym typeface="Calibri"/>
            </a:endParaRPr>
          </a:p>
          <a:p>
            <a:pPr marL="194729">
              <a:buSzPts val="1300"/>
            </a:pPr>
            <a:endParaRPr lang="en-US" sz="1733" dirty="0">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118AAF3E-C984-63E5-0C2B-CA2CE0221520}"/>
              </a:ext>
            </a:extLst>
          </p:cNvPr>
          <p:cNvGraphicFramePr>
            <a:graphicFrameLocks noGrp="1"/>
          </p:cNvGraphicFramePr>
          <p:nvPr>
            <p:extLst>
              <p:ext uri="{D42A27DB-BD31-4B8C-83A1-F6EECF244321}">
                <p14:modId xmlns:p14="http://schemas.microsoft.com/office/powerpoint/2010/main" val="1563300323"/>
              </p:ext>
            </p:extLst>
          </p:nvPr>
        </p:nvGraphicFramePr>
        <p:xfrm>
          <a:off x="888671" y="3429000"/>
          <a:ext cx="10417415" cy="2473960"/>
        </p:xfrm>
        <a:graphic>
          <a:graphicData uri="http://schemas.openxmlformats.org/drawingml/2006/table">
            <a:tbl>
              <a:tblPr firstRow="1" bandRow="1">
                <a:tableStyleId>{7DF18680-E054-41AD-8BC1-D1AEF772440D}</a:tableStyleId>
              </a:tblPr>
              <a:tblGrid>
                <a:gridCol w="2409388">
                  <a:extLst>
                    <a:ext uri="{9D8B030D-6E8A-4147-A177-3AD203B41FA5}">
                      <a16:colId xmlns:a16="http://schemas.microsoft.com/office/drawing/2014/main" val="1986280336"/>
                    </a:ext>
                  </a:extLst>
                </a:gridCol>
                <a:gridCol w="2017987">
                  <a:extLst>
                    <a:ext uri="{9D8B030D-6E8A-4147-A177-3AD203B41FA5}">
                      <a16:colId xmlns:a16="http://schemas.microsoft.com/office/drawing/2014/main" val="2966552148"/>
                    </a:ext>
                  </a:extLst>
                </a:gridCol>
                <a:gridCol w="5990040">
                  <a:extLst>
                    <a:ext uri="{9D8B030D-6E8A-4147-A177-3AD203B41FA5}">
                      <a16:colId xmlns:a16="http://schemas.microsoft.com/office/drawing/2014/main" val="2998012750"/>
                    </a:ext>
                  </a:extLst>
                </a:gridCol>
              </a:tblGrid>
              <a:tr h="370840">
                <a:tc>
                  <a:txBody>
                    <a:bodyPr/>
                    <a:lstStyle/>
                    <a:p>
                      <a:r>
                        <a:rPr lang="en-US" dirty="0"/>
                        <a:t>Dataset</a:t>
                      </a:r>
                    </a:p>
                  </a:txBody>
                  <a:tcPr/>
                </a:tc>
                <a:tc>
                  <a:txBody>
                    <a:bodyPr/>
                    <a:lstStyle/>
                    <a:p>
                      <a:r>
                        <a:rPr lang="en-US" dirty="0"/>
                        <a:t>Created in</a:t>
                      </a:r>
                    </a:p>
                  </a:txBody>
                  <a:tcPr/>
                </a:tc>
                <a:tc>
                  <a:txBody>
                    <a:bodyPr/>
                    <a:lstStyle/>
                    <a:p>
                      <a:r>
                        <a:rPr lang="en-US" dirty="0"/>
                        <a:t>Details</a:t>
                      </a:r>
                    </a:p>
                  </a:txBody>
                  <a:tcPr/>
                </a:tc>
                <a:extLst>
                  <a:ext uri="{0D108BD9-81ED-4DB2-BD59-A6C34878D82A}">
                    <a16:rowId xmlns:a16="http://schemas.microsoft.com/office/drawing/2014/main" val="1435275617"/>
                  </a:ext>
                </a:extLst>
              </a:tr>
              <a:tr h="370840">
                <a:tc>
                  <a:txBody>
                    <a:bodyPr/>
                    <a:lstStyle/>
                    <a:p>
                      <a:r>
                        <a:rPr lang="en-US" sz="1800" b="1" i="0" dirty="0">
                          <a:effectLst/>
                          <a:latin typeface="Gibson"/>
                          <a:hlinkClick r:id="rId3"/>
                        </a:rPr>
                        <a:t>DAQUAR dataset</a:t>
                      </a:r>
                      <a:r>
                        <a:rPr lang="en-US" sz="1800" b="1" i="0" dirty="0">
                          <a:effectLst/>
                          <a:latin typeface="Gibson"/>
                        </a:rPr>
                        <a:t> </a:t>
                      </a:r>
                      <a:endParaRPr lang="en-US" dirty="0"/>
                    </a:p>
                  </a:txBody>
                  <a:tcPr/>
                </a:tc>
                <a:tc>
                  <a:txBody>
                    <a:bodyPr/>
                    <a:lstStyle/>
                    <a:p>
                      <a:r>
                        <a:rPr lang="en-US" dirty="0"/>
                        <a:t>2014</a:t>
                      </a:r>
                    </a:p>
                  </a:txBody>
                  <a:tcPr/>
                </a:tc>
                <a:tc>
                  <a:txBody>
                    <a:bodyPr/>
                    <a:lstStyle/>
                    <a:p>
                      <a:r>
                        <a:rPr lang="en-US" sz="1200" i="0" dirty="0">
                          <a:effectLst/>
                          <a:latin typeface="Gibson"/>
                        </a:rPr>
                        <a:t>Contains 6794 training and 5674 test question-answer pairs, based on images from NYU-Depth V2 Dataset. NYU dataset contains only indoor scenes with, hence, lightning conditions that make it difficult to answer the question. Also, its small size makes it unsuitable for training and evaluating complex models.</a:t>
                      </a:r>
                      <a:endParaRPr lang="en-US" sz="1200" dirty="0"/>
                    </a:p>
                  </a:txBody>
                  <a:tcPr/>
                </a:tc>
                <a:extLst>
                  <a:ext uri="{0D108BD9-81ED-4DB2-BD59-A6C34878D82A}">
                    <a16:rowId xmlns:a16="http://schemas.microsoft.com/office/drawing/2014/main" val="3314512960"/>
                  </a:ext>
                </a:extLst>
              </a:tr>
              <a:tr h="370840">
                <a:tc>
                  <a:txBody>
                    <a:bodyPr/>
                    <a:lstStyle/>
                    <a:p>
                      <a:r>
                        <a:rPr lang="en-US" sz="1800" b="1" i="0" u="none" strike="noStrike" kern="1200" dirty="0">
                          <a:solidFill>
                            <a:schemeClr val="dk1"/>
                          </a:solidFill>
                          <a:effectLst/>
                          <a:latin typeface="+mn-lt"/>
                          <a:ea typeface="+mn-ea"/>
                          <a:cs typeface="+mn-cs"/>
                          <a:hlinkClick r:id="rId4"/>
                        </a:rPr>
                        <a:t>COCO-QA dataset</a:t>
                      </a:r>
                      <a:endParaRPr lang="en-US" b="1" dirty="0"/>
                    </a:p>
                  </a:txBody>
                  <a:tcPr/>
                </a:tc>
                <a:tc>
                  <a:txBody>
                    <a:bodyPr/>
                    <a:lstStyle/>
                    <a:p>
                      <a:r>
                        <a:rPr lang="en-US" dirty="0"/>
                        <a:t>2015</a:t>
                      </a:r>
                    </a:p>
                  </a:txBody>
                  <a:tcPr/>
                </a:tc>
                <a:tc>
                  <a:txBody>
                    <a:bodyPr/>
                    <a:lstStyle/>
                    <a:p>
                      <a:pPr marL="0" algn="l" defTabSz="914400" rtl="0" eaLnBrk="1" latinLnBrk="0" hangingPunct="1"/>
                      <a:r>
                        <a:rPr lang="en-US" sz="1200" i="0" kern="1200" dirty="0">
                          <a:solidFill>
                            <a:schemeClr val="dk1"/>
                          </a:solidFill>
                          <a:effectLst/>
                          <a:latin typeface="Gibson"/>
                          <a:ea typeface="+mn-ea"/>
                          <a:cs typeface="+mn-cs"/>
                        </a:rPr>
                        <a:t>Contains 123,287 images coming from the COCO dataset, 78,736 training and 38,948 testing QA pairs. But the questions were generated using NLP, hence suffers from limitations such as grammatical errors.</a:t>
                      </a:r>
                    </a:p>
                  </a:txBody>
                  <a:tcPr/>
                </a:tc>
                <a:extLst>
                  <a:ext uri="{0D108BD9-81ED-4DB2-BD59-A6C34878D82A}">
                    <a16:rowId xmlns:a16="http://schemas.microsoft.com/office/drawing/2014/main" val="4259306049"/>
                  </a:ext>
                </a:extLst>
              </a:tr>
              <a:tr h="370840">
                <a:tc>
                  <a:txBody>
                    <a:bodyPr/>
                    <a:lstStyle/>
                    <a:p>
                      <a:r>
                        <a:rPr lang="en-US" sz="1800" b="1" i="0" u="none" strike="noStrike" kern="1200" dirty="0">
                          <a:solidFill>
                            <a:schemeClr val="dk1"/>
                          </a:solidFill>
                          <a:effectLst/>
                          <a:latin typeface="+mn-lt"/>
                          <a:ea typeface="+mn-ea"/>
                          <a:cs typeface="+mn-cs"/>
                          <a:hlinkClick r:id="rId5"/>
                        </a:rPr>
                        <a:t>VQA dataset</a:t>
                      </a:r>
                      <a:endParaRPr lang="en-US" b="1" dirty="0"/>
                    </a:p>
                  </a:txBody>
                  <a:tcPr/>
                </a:tc>
                <a:tc>
                  <a:txBody>
                    <a:bodyPr/>
                    <a:lstStyle/>
                    <a:p>
                      <a:r>
                        <a:rPr lang="en-US" dirty="0"/>
                        <a:t>v1: 2015</a:t>
                      </a:r>
                    </a:p>
                    <a:p>
                      <a:r>
                        <a:rPr lang="en-US" dirty="0"/>
                        <a:t>v2: 2017</a:t>
                      </a:r>
                    </a:p>
                  </a:txBody>
                  <a:tcPr/>
                </a:tc>
                <a:tc>
                  <a:txBody>
                    <a:bodyPr/>
                    <a:lstStyle/>
                    <a:p>
                      <a:pPr marL="0" algn="l" defTabSz="914400" rtl="0" eaLnBrk="1" latinLnBrk="0" hangingPunct="1"/>
                      <a:r>
                        <a:rPr lang="en-US" sz="1200" i="0" kern="1200" dirty="0">
                          <a:solidFill>
                            <a:schemeClr val="dk1"/>
                          </a:solidFill>
                          <a:effectLst/>
                          <a:latin typeface="Gibson"/>
                          <a:ea typeface="+mn-ea"/>
                          <a:cs typeface="+mn-cs"/>
                        </a:rPr>
                        <a:t>Contains a total of 265,016 images from the COCO dataset and some abstract images with at least 3 questions per image. A striking drawback of this dataset is that some questions are too subjective to have a single right answer </a:t>
                      </a:r>
                      <a:r>
                        <a:rPr lang="en-US" sz="1200" i="0" kern="1200" dirty="0" err="1">
                          <a:solidFill>
                            <a:schemeClr val="dk1"/>
                          </a:solidFill>
                          <a:effectLst/>
                          <a:latin typeface="Gibson"/>
                          <a:ea typeface="+mn-ea"/>
                          <a:cs typeface="+mn-cs"/>
                        </a:rPr>
                        <a:t>eg</a:t>
                      </a:r>
                      <a:r>
                        <a:rPr lang="en-US" sz="1200" i="0" kern="1200" dirty="0">
                          <a:solidFill>
                            <a:schemeClr val="dk1"/>
                          </a:solidFill>
                          <a:effectLst/>
                          <a:latin typeface="Gibson"/>
                          <a:ea typeface="+mn-ea"/>
                          <a:cs typeface="+mn-cs"/>
                        </a:rPr>
                        <a:t>: Do you/Could you?.</a:t>
                      </a:r>
                    </a:p>
                  </a:txBody>
                  <a:tcPr/>
                </a:tc>
                <a:extLst>
                  <a:ext uri="{0D108BD9-81ED-4DB2-BD59-A6C34878D82A}">
                    <a16:rowId xmlns:a16="http://schemas.microsoft.com/office/drawing/2014/main" val="3770242371"/>
                  </a:ext>
                </a:extLst>
              </a:tr>
            </a:tbl>
          </a:graphicData>
        </a:graphic>
      </p:graphicFrame>
    </p:spTree>
    <p:extLst>
      <p:ext uri="{BB962C8B-B14F-4D97-AF65-F5344CB8AC3E}">
        <p14:creationId xmlns:p14="http://schemas.microsoft.com/office/powerpoint/2010/main" val="302728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Models for VQA</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297000" y="994500"/>
            <a:ext cx="11327200" cy="1579559"/>
          </a:xfrm>
          <a:prstGeom prst="rect">
            <a:avLst/>
          </a:prstGeom>
          <a:noFill/>
          <a:ln>
            <a:noFill/>
          </a:ln>
        </p:spPr>
        <p:txBody>
          <a:bodyPr spcFirstLastPara="1" wrap="square" lIns="121900" tIns="121900" rIns="121900" bIns="121900" anchor="t" anchorCtr="0">
            <a:spAutoFit/>
          </a:bodyPr>
          <a:lstStyle/>
          <a:p>
            <a:pPr marL="609585" indent="-414856">
              <a:buSzPts val="1300"/>
              <a:buFont typeface="Calibri"/>
              <a:buChar char="●"/>
            </a:pPr>
            <a:r>
              <a:rPr lang="en-US" sz="1733" dirty="0">
                <a:latin typeface="Calibri"/>
                <a:ea typeface="Calibri"/>
                <a:cs typeface="Calibri"/>
                <a:sym typeface="Calibri"/>
              </a:rPr>
              <a:t>Generally, a model used for VQA has the following components</a:t>
            </a:r>
          </a:p>
          <a:p>
            <a:pPr marL="1066785" lvl="1" indent="-414856">
              <a:buSzPts val="1300"/>
              <a:buFont typeface="Calibri"/>
              <a:buChar char="●"/>
            </a:pPr>
            <a:r>
              <a:rPr lang="en-US" sz="1733" dirty="0">
                <a:latin typeface="Calibri"/>
                <a:ea typeface="Calibri"/>
                <a:cs typeface="Calibri"/>
                <a:sym typeface="Calibri"/>
              </a:rPr>
              <a:t>Question feature extraction</a:t>
            </a:r>
          </a:p>
          <a:p>
            <a:pPr marL="1066785" lvl="1" indent="-414856">
              <a:buSzPts val="1300"/>
              <a:buFont typeface="Calibri"/>
              <a:buChar char="●"/>
            </a:pPr>
            <a:r>
              <a:rPr lang="en-US" sz="1733" dirty="0">
                <a:latin typeface="Calibri"/>
                <a:ea typeface="Calibri"/>
                <a:cs typeface="Calibri"/>
                <a:sym typeface="Calibri"/>
              </a:rPr>
              <a:t>Image feature extraction</a:t>
            </a:r>
          </a:p>
          <a:p>
            <a:pPr marL="1066785" lvl="1" indent="-414856">
              <a:buSzPts val="1300"/>
              <a:buFont typeface="Calibri"/>
              <a:buChar char="●"/>
            </a:pPr>
            <a:r>
              <a:rPr lang="en-US" sz="1733" dirty="0">
                <a:latin typeface="Calibri"/>
                <a:ea typeface="Calibri"/>
                <a:cs typeface="Calibri"/>
                <a:sym typeface="Calibri"/>
              </a:rPr>
              <a:t>Combining features for answer prediction</a:t>
            </a:r>
            <a:endParaRPr sz="1733" dirty="0">
              <a:latin typeface="Calibri"/>
              <a:ea typeface="Calibri"/>
              <a:cs typeface="Calibri"/>
              <a:sym typeface="Calibri"/>
            </a:endParaRPr>
          </a:p>
          <a:p>
            <a:endParaRPr sz="1733" dirty="0">
              <a:latin typeface="Calibri"/>
              <a:ea typeface="Calibri"/>
              <a:cs typeface="Calibri"/>
              <a:sym typeface="Calibri"/>
            </a:endParaRPr>
          </a:p>
        </p:txBody>
      </p:sp>
      <p:grpSp>
        <p:nvGrpSpPr>
          <p:cNvPr id="2" name="Group 1">
            <a:extLst>
              <a:ext uri="{FF2B5EF4-FFF2-40B4-BE49-F238E27FC236}">
                <a16:creationId xmlns:a16="http://schemas.microsoft.com/office/drawing/2014/main" id="{D6EFAFF8-36FE-90C6-7030-467DF74EA45C}"/>
              </a:ext>
            </a:extLst>
          </p:cNvPr>
          <p:cNvGrpSpPr/>
          <p:nvPr/>
        </p:nvGrpSpPr>
        <p:grpSpPr>
          <a:xfrm>
            <a:off x="76556" y="2529556"/>
            <a:ext cx="11777129" cy="4051278"/>
            <a:chOff x="76556" y="2529556"/>
            <a:chExt cx="11777129" cy="4051278"/>
          </a:xfrm>
        </p:grpSpPr>
        <p:sp>
          <p:nvSpPr>
            <p:cNvPr id="3" name="TextBox 2">
              <a:extLst>
                <a:ext uri="{FF2B5EF4-FFF2-40B4-BE49-F238E27FC236}">
                  <a16:creationId xmlns:a16="http://schemas.microsoft.com/office/drawing/2014/main" id="{BEC1ED47-EC56-CD6F-B728-FD2C0C4A44DC}"/>
                </a:ext>
              </a:extLst>
            </p:cNvPr>
            <p:cNvSpPr txBox="1"/>
            <p:nvPr/>
          </p:nvSpPr>
          <p:spPr>
            <a:xfrm>
              <a:off x="2298827" y="2567288"/>
              <a:ext cx="3170489" cy="1600438"/>
            </a:xfrm>
            <a:prstGeom prst="rect">
              <a:avLst/>
            </a:prstGeom>
            <a:noFill/>
            <a:ln>
              <a:solidFill>
                <a:schemeClr val="tx1"/>
              </a:solidFill>
            </a:ln>
          </p:spPr>
          <p:txBody>
            <a:bodyPr wrap="square" rtlCol="0">
              <a:spAutoFit/>
            </a:bodyPr>
            <a:lstStyle/>
            <a:p>
              <a:r>
                <a:rPr lang="en-US" sz="1400" b="1" dirty="0"/>
                <a:t>Image feature extraction models</a:t>
              </a:r>
            </a:p>
            <a:p>
              <a:pPr marL="285750" indent="-285750">
                <a:buFont typeface="Arial" panose="020B0604020202020204" pitchFamily="34" charset="0"/>
                <a:buChar char="•"/>
              </a:pPr>
              <a:r>
                <a:rPr lang="en-US" sz="1400" dirty="0"/>
                <a:t>Local features from CNN feature maps</a:t>
              </a:r>
            </a:p>
            <a:p>
              <a:pPr marL="285750" indent="-285750">
                <a:buFont typeface="Arial" panose="020B0604020202020204" pitchFamily="34" charset="0"/>
                <a:buChar char="•"/>
              </a:pPr>
              <a:r>
                <a:rPr lang="en-US" sz="1400" dirty="0"/>
                <a:t>Output of the penultimate layer of a pre-trained CNN</a:t>
              </a:r>
            </a:p>
            <a:p>
              <a:pPr marL="285750" indent="-285750">
                <a:buFont typeface="Arial" panose="020B0604020202020204" pitchFamily="34" charset="0"/>
                <a:buChar char="•"/>
              </a:pPr>
              <a:r>
                <a:rPr lang="en-US" sz="1400" dirty="0"/>
                <a:t>Visual attention maps</a:t>
              </a:r>
            </a:p>
            <a:p>
              <a:r>
                <a:rPr lang="en-US" sz="1400" dirty="0"/>
                <a:t>etc.,</a:t>
              </a:r>
            </a:p>
          </p:txBody>
        </p:sp>
        <p:sp>
          <p:nvSpPr>
            <p:cNvPr id="4" name="TextBox 3">
              <a:extLst>
                <a:ext uri="{FF2B5EF4-FFF2-40B4-BE49-F238E27FC236}">
                  <a16:creationId xmlns:a16="http://schemas.microsoft.com/office/drawing/2014/main" id="{5880685F-8E2C-D245-58E2-344CE41F3C6D}"/>
                </a:ext>
              </a:extLst>
            </p:cNvPr>
            <p:cNvSpPr txBox="1"/>
            <p:nvPr/>
          </p:nvSpPr>
          <p:spPr>
            <a:xfrm>
              <a:off x="2298826" y="4764952"/>
              <a:ext cx="3170489" cy="1815882"/>
            </a:xfrm>
            <a:prstGeom prst="rect">
              <a:avLst/>
            </a:prstGeom>
            <a:noFill/>
            <a:ln>
              <a:solidFill>
                <a:schemeClr val="tx1"/>
              </a:solidFill>
            </a:ln>
          </p:spPr>
          <p:txBody>
            <a:bodyPr wrap="square" rtlCol="0">
              <a:spAutoFit/>
            </a:bodyPr>
            <a:lstStyle/>
            <a:p>
              <a:r>
                <a:rPr lang="en-US" sz="1400" b="1" dirty="0"/>
                <a:t>Question feature extraction models</a:t>
              </a:r>
            </a:p>
            <a:p>
              <a:pPr marL="285750" indent="-285750">
                <a:buFont typeface="Arial" panose="020B0604020202020204" pitchFamily="34" charset="0"/>
                <a:buChar char="•"/>
              </a:pPr>
              <a:r>
                <a:rPr lang="en-US" sz="1400" dirty="0"/>
                <a:t>Bag of words encoding</a:t>
              </a:r>
            </a:p>
            <a:p>
              <a:pPr marL="285750" indent="-285750">
                <a:buFont typeface="Arial" panose="020B0604020202020204" pitchFamily="34" charset="0"/>
                <a:buChar char="•"/>
              </a:pPr>
              <a:r>
                <a:rPr lang="en-US" sz="1400" dirty="0"/>
                <a:t>LSTM/GRU language models</a:t>
              </a:r>
            </a:p>
            <a:p>
              <a:pPr marL="285750" indent="-285750">
                <a:buFont typeface="Arial" panose="020B0604020202020204" pitchFamily="34" charset="0"/>
                <a:buChar char="•"/>
              </a:pPr>
              <a:r>
                <a:rPr lang="en-US" sz="1400" dirty="0"/>
                <a:t>Convolution units to capture semantic information</a:t>
              </a:r>
            </a:p>
            <a:p>
              <a:pPr marL="285750" indent="-285750">
                <a:buFont typeface="Arial" panose="020B0604020202020204" pitchFamily="34" charset="0"/>
                <a:buChar char="•"/>
              </a:pPr>
              <a:r>
                <a:rPr lang="en-US" sz="1400" dirty="0"/>
                <a:t>Textual attention</a:t>
              </a:r>
            </a:p>
            <a:p>
              <a:r>
                <a:rPr lang="en-US" sz="1400" dirty="0"/>
                <a:t>etc.,</a:t>
              </a:r>
            </a:p>
            <a:p>
              <a:endParaRPr lang="en-US" sz="1400" dirty="0"/>
            </a:p>
          </p:txBody>
        </p:sp>
        <p:grpSp>
          <p:nvGrpSpPr>
            <p:cNvPr id="11" name="Group 10">
              <a:extLst>
                <a:ext uri="{FF2B5EF4-FFF2-40B4-BE49-F238E27FC236}">
                  <a16:creationId xmlns:a16="http://schemas.microsoft.com/office/drawing/2014/main" id="{01A1A073-1E61-CA18-FECF-286922BC1313}"/>
                </a:ext>
              </a:extLst>
            </p:cNvPr>
            <p:cNvGrpSpPr/>
            <p:nvPr/>
          </p:nvGrpSpPr>
          <p:grpSpPr>
            <a:xfrm>
              <a:off x="6058972" y="2529556"/>
              <a:ext cx="435835" cy="1833013"/>
              <a:chOff x="6870819" y="2495372"/>
              <a:chExt cx="435835" cy="1833013"/>
            </a:xfrm>
          </p:grpSpPr>
          <p:sp>
            <p:nvSpPr>
              <p:cNvPr id="5" name="Oval 4">
                <a:extLst>
                  <a:ext uri="{FF2B5EF4-FFF2-40B4-BE49-F238E27FC236}">
                    <a16:creationId xmlns:a16="http://schemas.microsoft.com/office/drawing/2014/main" id="{43E18DB9-FBAB-BDC8-1F73-8D67FFFBC287}"/>
                  </a:ext>
                </a:extLst>
              </p:cNvPr>
              <p:cNvSpPr/>
              <p:nvPr/>
            </p:nvSpPr>
            <p:spPr>
              <a:xfrm>
                <a:off x="6964822" y="2574059"/>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ADF11-2443-F58E-8DB4-5887240448CA}"/>
                  </a:ext>
                </a:extLst>
              </p:cNvPr>
              <p:cNvSpPr/>
              <p:nvPr/>
            </p:nvSpPr>
            <p:spPr>
              <a:xfrm>
                <a:off x="6964822" y="2932843"/>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196391-E755-E216-6E52-0540A5A439C0}"/>
                  </a:ext>
                </a:extLst>
              </p:cNvPr>
              <p:cNvSpPr/>
              <p:nvPr/>
            </p:nvSpPr>
            <p:spPr>
              <a:xfrm>
                <a:off x="6964822" y="3291627"/>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847042-6215-2504-90EB-69088C5232C1}"/>
                  </a:ext>
                </a:extLst>
              </p:cNvPr>
              <p:cNvSpPr/>
              <p:nvPr/>
            </p:nvSpPr>
            <p:spPr>
              <a:xfrm>
                <a:off x="6964822" y="3650411"/>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540E1-F018-163C-B373-2B1390964BF0}"/>
                  </a:ext>
                </a:extLst>
              </p:cNvPr>
              <p:cNvSpPr/>
              <p:nvPr/>
            </p:nvSpPr>
            <p:spPr>
              <a:xfrm>
                <a:off x="6964822" y="4009195"/>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6EC9C-FF57-12B8-FF53-EA3CD606160B}"/>
                  </a:ext>
                </a:extLst>
              </p:cNvPr>
              <p:cNvSpPr/>
              <p:nvPr/>
            </p:nvSpPr>
            <p:spPr>
              <a:xfrm>
                <a:off x="6870819" y="2495372"/>
                <a:ext cx="435835" cy="1833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A20E4CB-E30F-9F5A-683E-B065CEF16BAB}"/>
                </a:ext>
              </a:extLst>
            </p:cNvPr>
            <p:cNvGrpSpPr/>
            <p:nvPr/>
          </p:nvGrpSpPr>
          <p:grpSpPr>
            <a:xfrm>
              <a:off x="6067517" y="4661195"/>
              <a:ext cx="435835" cy="1833013"/>
              <a:chOff x="6870819" y="2495372"/>
              <a:chExt cx="435835" cy="1833013"/>
            </a:xfrm>
          </p:grpSpPr>
          <p:sp>
            <p:nvSpPr>
              <p:cNvPr id="13" name="Oval 12">
                <a:extLst>
                  <a:ext uri="{FF2B5EF4-FFF2-40B4-BE49-F238E27FC236}">
                    <a16:creationId xmlns:a16="http://schemas.microsoft.com/office/drawing/2014/main" id="{A83C30DE-659F-FB41-C597-C9BFD92566B0}"/>
                  </a:ext>
                </a:extLst>
              </p:cNvPr>
              <p:cNvSpPr/>
              <p:nvPr/>
            </p:nvSpPr>
            <p:spPr>
              <a:xfrm>
                <a:off x="6964822" y="2574059"/>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AB8ECCD-85C3-AFED-80F0-7BFAC1A2E6B6}"/>
                  </a:ext>
                </a:extLst>
              </p:cNvPr>
              <p:cNvSpPr/>
              <p:nvPr/>
            </p:nvSpPr>
            <p:spPr>
              <a:xfrm>
                <a:off x="6964822" y="2932843"/>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19122D-1EC1-5B18-8381-0301FB588771}"/>
                  </a:ext>
                </a:extLst>
              </p:cNvPr>
              <p:cNvSpPr/>
              <p:nvPr/>
            </p:nvSpPr>
            <p:spPr>
              <a:xfrm>
                <a:off x="6964822" y="3291627"/>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9FC24B-8961-2381-B634-EFEE37BB5AA9}"/>
                  </a:ext>
                </a:extLst>
              </p:cNvPr>
              <p:cNvSpPr/>
              <p:nvPr/>
            </p:nvSpPr>
            <p:spPr>
              <a:xfrm>
                <a:off x="6964822" y="3650411"/>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28726E9-7B12-5114-0841-4488B5C6ACBB}"/>
                  </a:ext>
                </a:extLst>
              </p:cNvPr>
              <p:cNvSpPr/>
              <p:nvPr/>
            </p:nvSpPr>
            <p:spPr>
              <a:xfrm>
                <a:off x="6964822" y="4009195"/>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706C761-DD98-4C21-FEBE-D371792C9EFA}"/>
                  </a:ext>
                </a:extLst>
              </p:cNvPr>
              <p:cNvSpPr/>
              <p:nvPr/>
            </p:nvSpPr>
            <p:spPr>
              <a:xfrm>
                <a:off x="6870819" y="2495372"/>
                <a:ext cx="435835" cy="1833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220213F-46CB-238C-5C67-AD0769F7A1A5}"/>
                </a:ext>
              </a:extLst>
            </p:cNvPr>
            <p:cNvSpPr txBox="1"/>
            <p:nvPr/>
          </p:nvSpPr>
          <p:spPr>
            <a:xfrm>
              <a:off x="6722686" y="3622572"/>
              <a:ext cx="2609321" cy="1384995"/>
            </a:xfrm>
            <a:prstGeom prst="rect">
              <a:avLst/>
            </a:prstGeom>
            <a:noFill/>
            <a:ln>
              <a:solidFill>
                <a:schemeClr val="tx1"/>
              </a:solidFill>
            </a:ln>
          </p:spPr>
          <p:txBody>
            <a:bodyPr wrap="square" rtlCol="0">
              <a:spAutoFit/>
            </a:bodyPr>
            <a:lstStyle/>
            <a:p>
              <a:r>
                <a:rPr lang="en-US" sz="1400" b="1" dirty="0"/>
                <a:t>Algorithms to combine features</a:t>
              </a:r>
            </a:p>
            <a:p>
              <a:pPr marL="285750" indent="-285750">
                <a:buFont typeface="Arial" panose="020B0604020202020204" pitchFamily="34" charset="0"/>
                <a:buChar char="•"/>
              </a:pPr>
              <a:r>
                <a:rPr lang="en-US" sz="1400" dirty="0"/>
                <a:t>Concatenation</a:t>
              </a:r>
            </a:p>
            <a:p>
              <a:pPr marL="285750" indent="-285750">
                <a:buFont typeface="Arial" panose="020B0604020202020204" pitchFamily="34" charset="0"/>
                <a:buChar char="•"/>
              </a:pPr>
              <a:r>
                <a:rPr lang="en-US" sz="1400" dirty="0"/>
                <a:t>Bayesian models</a:t>
              </a:r>
            </a:p>
            <a:p>
              <a:pPr marL="285750" indent="-285750">
                <a:buFont typeface="Arial" panose="020B0604020202020204" pitchFamily="34" charset="0"/>
                <a:buChar char="•"/>
              </a:pPr>
              <a:r>
                <a:rPr lang="en-US" sz="1400" dirty="0"/>
                <a:t>Elementwise product/sum</a:t>
              </a:r>
            </a:p>
            <a:p>
              <a:pPr marL="285750" indent="-285750">
                <a:buFont typeface="Arial" panose="020B0604020202020204" pitchFamily="34" charset="0"/>
                <a:buChar char="•"/>
              </a:pPr>
              <a:r>
                <a:rPr lang="en-US" sz="1400" dirty="0"/>
                <a:t>Co-attention frameworks</a:t>
              </a:r>
            </a:p>
            <a:p>
              <a:r>
                <a:rPr lang="en-US" sz="1400" dirty="0"/>
                <a:t>etc.,</a:t>
              </a:r>
            </a:p>
          </p:txBody>
        </p:sp>
        <p:grpSp>
          <p:nvGrpSpPr>
            <p:cNvPr id="20" name="Group 19">
              <a:extLst>
                <a:ext uri="{FF2B5EF4-FFF2-40B4-BE49-F238E27FC236}">
                  <a16:creationId xmlns:a16="http://schemas.microsoft.com/office/drawing/2014/main" id="{21C54F65-A024-853C-8B32-EBCFECA0887F}"/>
                </a:ext>
              </a:extLst>
            </p:cNvPr>
            <p:cNvGrpSpPr/>
            <p:nvPr/>
          </p:nvGrpSpPr>
          <p:grpSpPr>
            <a:xfrm>
              <a:off x="10558600" y="3367435"/>
              <a:ext cx="435835" cy="1833013"/>
              <a:chOff x="6870819" y="2495372"/>
              <a:chExt cx="435835" cy="1833013"/>
            </a:xfrm>
          </p:grpSpPr>
          <p:sp>
            <p:nvSpPr>
              <p:cNvPr id="21" name="Oval 20">
                <a:extLst>
                  <a:ext uri="{FF2B5EF4-FFF2-40B4-BE49-F238E27FC236}">
                    <a16:creationId xmlns:a16="http://schemas.microsoft.com/office/drawing/2014/main" id="{7056EF28-5AF0-4F4D-B73D-B9651A0577FF}"/>
                  </a:ext>
                </a:extLst>
              </p:cNvPr>
              <p:cNvSpPr/>
              <p:nvPr/>
            </p:nvSpPr>
            <p:spPr>
              <a:xfrm>
                <a:off x="6964822" y="2574059"/>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9628965-1970-FE00-408C-D9DF891B31D2}"/>
                  </a:ext>
                </a:extLst>
              </p:cNvPr>
              <p:cNvSpPr/>
              <p:nvPr/>
            </p:nvSpPr>
            <p:spPr>
              <a:xfrm>
                <a:off x="6964822" y="2932843"/>
                <a:ext cx="264920" cy="27169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891DEF7-FB0F-EE49-DA8F-581228A4320B}"/>
                  </a:ext>
                </a:extLst>
              </p:cNvPr>
              <p:cNvSpPr/>
              <p:nvPr/>
            </p:nvSpPr>
            <p:spPr>
              <a:xfrm>
                <a:off x="6964822" y="3291627"/>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F13FA4-186B-0F91-046E-E52B31AF1E7F}"/>
                  </a:ext>
                </a:extLst>
              </p:cNvPr>
              <p:cNvSpPr/>
              <p:nvPr/>
            </p:nvSpPr>
            <p:spPr>
              <a:xfrm>
                <a:off x="6964822" y="3650411"/>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DA2605-6797-A723-A9D2-A9C47E4C6BB6}"/>
                  </a:ext>
                </a:extLst>
              </p:cNvPr>
              <p:cNvSpPr/>
              <p:nvPr/>
            </p:nvSpPr>
            <p:spPr>
              <a:xfrm>
                <a:off x="6964822" y="4009195"/>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C0ED2F-25D6-E034-BFE8-4ABEA12AC9AD}"/>
                  </a:ext>
                </a:extLst>
              </p:cNvPr>
              <p:cNvSpPr/>
              <p:nvPr/>
            </p:nvSpPr>
            <p:spPr>
              <a:xfrm>
                <a:off x="6870819" y="2495372"/>
                <a:ext cx="435835" cy="1833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294AD83D-AC55-A0E8-B3E0-C503232DFA38}"/>
                </a:ext>
              </a:extLst>
            </p:cNvPr>
            <p:cNvSpPr txBox="1"/>
            <p:nvPr/>
          </p:nvSpPr>
          <p:spPr>
            <a:xfrm>
              <a:off x="9831803" y="3352098"/>
              <a:ext cx="367216" cy="1917833"/>
            </a:xfrm>
            <a:prstGeom prst="rect">
              <a:avLst/>
            </a:prstGeom>
            <a:noFill/>
            <a:ln>
              <a:solidFill>
                <a:schemeClr val="tx1"/>
              </a:solidFill>
            </a:ln>
          </p:spPr>
          <p:txBody>
            <a:bodyPr vert="wordArtVert" wrap="none" rtlCol="0">
              <a:spAutoFit/>
            </a:bodyPr>
            <a:lstStyle/>
            <a:p>
              <a:r>
                <a:rPr lang="en-US" sz="1000" b="1" dirty="0"/>
                <a:t>CLASSIFIER</a:t>
              </a:r>
            </a:p>
          </p:txBody>
        </p:sp>
        <p:sp>
          <p:nvSpPr>
            <p:cNvPr id="30" name="TextBox 29">
              <a:extLst>
                <a:ext uri="{FF2B5EF4-FFF2-40B4-BE49-F238E27FC236}">
                  <a16:creationId xmlns:a16="http://schemas.microsoft.com/office/drawing/2014/main" id="{27900BD0-6A11-EA53-5447-346F2E6F0C17}"/>
                </a:ext>
              </a:extLst>
            </p:cNvPr>
            <p:cNvSpPr txBox="1"/>
            <p:nvPr/>
          </p:nvSpPr>
          <p:spPr>
            <a:xfrm>
              <a:off x="11107712" y="3412300"/>
              <a:ext cx="516488" cy="338554"/>
            </a:xfrm>
            <a:prstGeom prst="rect">
              <a:avLst/>
            </a:prstGeom>
            <a:noFill/>
          </p:spPr>
          <p:txBody>
            <a:bodyPr wrap="none" rtlCol="0">
              <a:spAutoFit/>
            </a:bodyPr>
            <a:lstStyle/>
            <a:p>
              <a:r>
                <a:rPr lang="en-US" sz="1600" dirty="0"/>
                <a:t>Dog</a:t>
              </a:r>
            </a:p>
          </p:txBody>
        </p:sp>
        <p:sp>
          <p:nvSpPr>
            <p:cNvPr id="31" name="TextBox 30">
              <a:extLst>
                <a:ext uri="{FF2B5EF4-FFF2-40B4-BE49-F238E27FC236}">
                  <a16:creationId xmlns:a16="http://schemas.microsoft.com/office/drawing/2014/main" id="{EC64FA5D-D089-348E-7B13-6C35B1C48A0E}"/>
                </a:ext>
              </a:extLst>
            </p:cNvPr>
            <p:cNvSpPr txBox="1"/>
            <p:nvPr/>
          </p:nvSpPr>
          <p:spPr>
            <a:xfrm>
              <a:off x="11107774" y="3768835"/>
              <a:ext cx="458459" cy="338554"/>
            </a:xfrm>
            <a:prstGeom prst="rect">
              <a:avLst/>
            </a:prstGeom>
            <a:noFill/>
          </p:spPr>
          <p:txBody>
            <a:bodyPr wrap="none" rtlCol="0">
              <a:spAutoFit/>
            </a:bodyPr>
            <a:lstStyle/>
            <a:p>
              <a:r>
                <a:rPr lang="en-US" sz="1600" dirty="0"/>
                <a:t>Cat</a:t>
              </a:r>
            </a:p>
          </p:txBody>
        </p:sp>
        <p:sp>
          <p:nvSpPr>
            <p:cNvPr id="32" name="TextBox 31">
              <a:extLst>
                <a:ext uri="{FF2B5EF4-FFF2-40B4-BE49-F238E27FC236}">
                  <a16:creationId xmlns:a16="http://schemas.microsoft.com/office/drawing/2014/main" id="{9F8D8ACE-3B32-28C0-7230-89DFAF87CF41}"/>
                </a:ext>
              </a:extLst>
            </p:cNvPr>
            <p:cNvSpPr txBox="1"/>
            <p:nvPr/>
          </p:nvSpPr>
          <p:spPr>
            <a:xfrm>
              <a:off x="11107712" y="4125370"/>
              <a:ext cx="745973" cy="338554"/>
            </a:xfrm>
            <a:prstGeom prst="rect">
              <a:avLst/>
            </a:prstGeom>
            <a:noFill/>
          </p:spPr>
          <p:txBody>
            <a:bodyPr wrap="none" rtlCol="0">
              <a:spAutoFit/>
            </a:bodyPr>
            <a:lstStyle/>
            <a:p>
              <a:r>
                <a:rPr lang="en-US" sz="1600" dirty="0"/>
                <a:t>Giraffe</a:t>
              </a:r>
            </a:p>
          </p:txBody>
        </p:sp>
        <p:sp>
          <p:nvSpPr>
            <p:cNvPr id="33" name="TextBox 32">
              <a:extLst>
                <a:ext uri="{FF2B5EF4-FFF2-40B4-BE49-F238E27FC236}">
                  <a16:creationId xmlns:a16="http://schemas.microsoft.com/office/drawing/2014/main" id="{3C23270F-BAF3-7882-006A-271A795521C3}"/>
                </a:ext>
              </a:extLst>
            </p:cNvPr>
            <p:cNvSpPr txBox="1"/>
            <p:nvPr/>
          </p:nvSpPr>
          <p:spPr>
            <a:xfrm>
              <a:off x="11107712" y="4458109"/>
              <a:ext cx="534121" cy="338554"/>
            </a:xfrm>
            <a:prstGeom prst="rect">
              <a:avLst/>
            </a:prstGeom>
            <a:noFill/>
          </p:spPr>
          <p:txBody>
            <a:bodyPr wrap="none" rtlCol="0">
              <a:spAutoFit/>
            </a:bodyPr>
            <a:lstStyle/>
            <a:p>
              <a:r>
                <a:rPr lang="en-US" sz="1600" dirty="0"/>
                <a:t>Lion</a:t>
              </a:r>
            </a:p>
          </p:txBody>
        </p:sp>
        <p:sp>
          <p:nvSpPr>
            <p:cNvPr id="34" name="TextBox 33">
              <a:extLst>
                <a:ext uri="{FF2B5EF4-FFF2-40B4-BE49-F238E27FC236}">
                  <a16:creationId xmlns:a16="http://schemas.microsoft.com/office/drawing/2014/main" id="{257D9AFE-CE83-F2D1-109E-601FF72547BF}"/>
                </a:ext>
              </a:extLst>
            </p:cNvPr>
            <p:cNvSpPr txBox="1"/>
            <p:nvPr/>
          </p:nvSpPr>
          <p:spPr>
            <a:xfrm>
              <a:off x="11107712" y="4814395"/>
              <a:ext cx="569387" cy="338554"/>
            </a:xfrm>
            <a:prstGeom prst="rect">
              <a:avLst/>
            </a:prstGeom>
            <a:noFill/>
          </p:spPr>
          <p:txBody>
            <a:bodyPr wrap="none" rtlCol="0">
              <a:spAutoFit/>
            </a:bodyPr>
            <a:lstStyle/>
            <a:p>
              <a:r>
                <a:rPr lang="en-US" sz="1600" dirty="0"/>
                <a:t>Bear</a:t>
              </a:r>
            </a:p>
          </p:txBody>
        </p:sp>
        <p:sp>
          <p:nvSpPr>
            <p:cNvPr id="35" name="TextBox 34">
              <a:extLst>
                <a:ext uri="{FF2B5EF4-FFF2-40B4-BE49-F238E27FC236}">
                  <a16:creationId xmlns:a16="http://schemas.microsoft.com/office/drawing/2014/main" id="{BF1E3DB9-5207-C585-AA75-9F2EE57B63F4}"/>
                </a:ext>
              </a:extLst>
            </p:cNvPr>
            <p:cNvSpPr txBox="1"/>
            <p:nvPr/>
          </p:nvSpPr>
          <p:spPr>
            <a:xfrm>
              <a:off x="76556" y="5157554"/>
              <a:ext cx="1862689" cy="338554"/>
            </a:xfrm>
            <a:prstGeom prst="rect">
              <a:avLst/>
            </a:prstGeom>
            <a:noFill/>
            <a:ln>
              <a:solidFill>
                <a:schemeClr val="tx1"/>
              </a:solidFill>
            </a:ln>
          </p:spPr>
          <p:txBody>
            <a:bodyPr wrap="none" rtlCol="0">
              <a:spAutoFit/>
            </a:bodyPr>
            <a:lstStyle/>
            <a:p>
              <a:r>
                <a:rPr lang="en-US" sz="1600" dirty="0"/>
                <a:t>What animal is this?</a:t>
              </a:r>
            </a:p>
          </p:txBody>
        </p:sp>
        <p:pic>
          <p:nvPicPr>
            <p:cNvPr id="39" name="Picture 38" descr="A cat wearing a bow tie&#10;&#10;Description automatically generated with medium confidence">
              <a:extLst>
                <a:ext uri="{FF2B5EF4-FFF2-40B4-BE49-F238E27FC236}">
                  <a16:creationId xmlns:a16="http://schemas.microsoft.com/office/drawing/2014/main" id="{F25D0C9D-4F63-1727-A988-71A7AEA08ED6}"/>
                </a:ext>
              </a:extLst>
            </p:cNvPr>
            <p:cNvPicPr>
              <a:picLocks noChangeAspect="1"/>
            </p:cNvPicPr>
            <p:nvPr/>
          </p:nvPicPr>
          <p:blipFill rotWithShape="1">
            <a:blip r:embed="rId3">
              <a:extLst>
                <a:ext uri="{28A0092B-C50C-407E-A947-70E740481C1C}">
                  <a14:useLocalDpi xmlns:a14="http://schemas.microsoft.com/office/drawing/2010/main" val="0"/>
                </a:ext>
              </a:extLst>
            </a:blip>
            <a:srcRect t="7444" b="13507"/>
            <a:stretch/>
          </p:blipFill>
          <p:spPr>
            <a:xfrm>
              <a:off x="539892" y="2624663"/>
              <a:ext cx="1399354" cy="1659278"/>
            </a:xfrm>
            <a:prstGeom prst="rect">
              <a:avLst/>
            </a:prstGeom>
          </p:spPr>
        </p:pic>
        <p:sp>
          <p:nvSpPr>
            <p:cNvPr id="40" name="Arrow: Right 39">
              <a:extLst>
                <a:ext uri="{FF2B5EF4-FFF2-40B4-BE49-F238E27FC236}">
                  <a16:creationId xmlns:a16="http://schemas.microsoft.com/office/drawing/2014/main" id="{0DA4A513-3069-B220-B412-3C8B4262C745}"/>
                </a:ext>
              </a:extLst>
            </p:cNvPr>
            <p:cNvSpPr/>
            <p:nvPr/>
          </p:nvSpPr>
          <p:spPr>
            <a:xfrm>
              <a:off x="1939246" y="3352098"/>
              <a:ext cx="359580"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2D346B20-7D1A-69D4-9D77-5AC6A5C00029}"/>
                </a:ext>
              </a:extLst>
            </p:cNvPr>
            <p:cNvSpPr/>
            <p:nvPr/>
          </p:nvSpPr>
          <p:spPr>
            <a:xfrm>
              <a:off x="1939245" y="5205987"/>
              <a:ext cx="359580"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38EF63E9-3324-E985-E7D5-5DE957A91C8E}"/>
                </a:ext>
              </a:extLst>
            </p:cNvPr>
            <p:cNvSpPr/>
            <p:nvPr/>
          </p:nvSpPr>
          <p:spPr>
            <a:xfrm>
              <a:off x="5469317" y="3352098"/>
              <a:ext cx="589655"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E585FE2F-7257-C30A-B172-C91E4A920BB4}"/>
                </a:ext>
              </a:extLst>
            </p:cNvPr>
            <p:cNvSpPr/>
            <p:nvPr/>
          </p:nvSpPr>
          <p:spPr>
            <a:xfrm>
              <a:off x="5476447" y="5200448"/>
              <a:ext cx="571734"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23E9C2B8-F7AA-A5F7-FC16-12CE2CB1C5DF}"/>
                </a:ext>
              </a:extLst>
            </p:cNvPr>
            <p:cNvSpPr/>
            <p:nvPr/>
          </p:nvSpPr>
          <p:spPr>
            <a:xfrm>
              <a:off x="9329768" y="4171945"/>
              <a:ext cx="502036"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6788F29-B88B-2ABE-61E3-5789860740B9}"/>
                </a:ext>
              </a:extLst>
            </p:cNvPr>
            <p:cNvSpPr/>
            <p:nvPr/>
          </p:nvSpPr>
          <p:spPr>
            <a:xfrm>
              <a:off x="10191385" y="4171945"/>
              <a:ext cx="367215" cy="24540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Arrow: Bent-Up 46">
              <a:extLst>
                <a:ext uri="{FF2B5EF4-FFF2-40B4-BE49-F238E27FC236}">
                  <a16:creationId xmlns:a16="http://schemas.microsoft.com/office/drawing/2014/main" id="{147F72A5-3945-BE18-C825-3F6492D6F8AA}"/>
                </a:ext>
              </a:extLst>
            </p:cNvPr>
            <p:cNvSpPr/>
            <p:nvPr/>
          </p:nvSpPr>
          <p:spPr>
            <a:xfrm>
              <a:off x="6503350" y="5017104"/>
              <a:ext cx="1626113" cy="692608"/>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49" name="Arrow: Bent-Up 48">
              <a:extLst>
                <a:ext uri="{FF2B5EF4-FFF2-40B4-BE49-F238E27FC236}">
                  <a16:creationId xmlns:a16="http://schemas.microsoft.com/office/drawing/2014/main" id="{BFA04D43-3E33-1733-96F8-D88CE1C6C250}"/>
                </a:ext>
              </a:extLst>
            </p:cNvPr>
            <p:cNvSpPr/>
            <p:nvPr/>
          </p:nvSpPr>
          <p:spPr>
            <a:xfrm flipV="1">
              <a:off x="6494807" y="2999525"/>
              <a:ext cx="1634656" cy="623047"/>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8304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Models for VQA</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cxnSp>
        <p:nvCxnSpPr>
          <p:cNvPr id="3" name="Straight Connector 2">
            <a:extLst>
              <a:ext uri="{FF2B5EF4-FFF2-40B4-BE49-F238E27FC236}">
                <a16:creationId xmlns:a16="http://schemas.microsoft.com/office/drawing/2014/main" id="{22ACFD1C-08ED-D830-5D74-951EEDD57454}"/>
              </a:ext>
            </a:extLst>
          </p:cNvPr>
          <p:cNvCxnSpPr/>
          <p:nvPr/>
        </p:nvCxnSpPr>
        <p:spPr>
          <a:xfrm>
            <a:off x="6024785" y="1298960"/>
            <a:ext cx="0" cy="473437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4" name="Google Shape;72;p16">
            <a:extLst>
              <a:ext uri="{FF2B5EF4-FFF2-40B4-BE49-F238E27FC236}">
                <a16:creationId xmlns:a16="http://schemas.microsoft.com/office/drawing/2014/main" id="{CA597AD9-06F8-7B5F-BB02-E1A815F4FAA4}"/>
              </a:ext>
            </a:extLst>
          </p:cNvPr>
          <p:cNvSpPr txBox="1"/>
          <p:nvPr/>
        </p:nvSpPr>
        <p:spPr>
          <a:xfrm>
            <a:off x="431832" y="1303702"/>
            <a:ext cx="5447671" cy="4779666"/>
          </a:xfrm>
          <a:prstGeom prst="rect">
            <a:avLst/>
          </a:prstGeom>
          <a:noFill/>
          <a:ln>
            <a:noFill/>
          </a:ln>
        </p:spPr>
        <p:txBody>
          <a:bodyPr spcFirstLastPara="1" wrap="square" lIns="121900" tIns="121900" rIns="121900" bIns="121900" anchor="t" anchorCtr="0">
            <a:spAutoFit/>
          </a:bodyPr>
          <a:lstStyle/>
          <a:p>
            <a:r>
              <a:rPr lang="en-US" sz="1733" b="1" dirty="0">
                <a:latin typeface="Calibri"/>
                <a:ea typeface="Calibri"/>
                <a:cs typeface="Calibri"/>
                <a:sym typeface="Calibri"/>
              </a:rPr>
              <a:t>Baseline Models</a:t>
            </a:r>
          </a:p>
          <a:p>
            <a:endParaRPr lang="en-US" sz="1733" b="1"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As a classification problem, a trivial baseline would be predicting the most frequent answer like </a:t>
            </a:r>
            <a:r>
              <a:rPr lang="en-US" sz="1733" i="1" dirty="0">
                <a:latin typeface="Calibri"/>
                <a:ea typeface="Calibri"/>
                <a:cs typeface="Calibri"/>
                <a:sym typeface="Calibri"/>
              </a:rPr>
              <a:t>yes </a:t>
            </a:r>
            <a:r>
              <a:rPr lang="en-US" sz="1733" dirty="0">
                <a:latin typeface="Calibri"/>
                <a:ea typeface="Calibri"/>
                <a:cs typeface="Calibri"/>
                <a:sym typeface="Calibri"/>
              </a:rPr>
              <a:t>or </a:t>
            </a:r>
            <a:r>
              <a:rPr lang="en-US" sz="1733" i="1" dirty="0">
                <a:latin typeface="Calibri"/>
                <a:ea typeface="Calibri"/>
                <a:cs typeface="Calibri"/>
                <a:sym typeface="Calibri"/>
              </a:rPr>
              <a:t>no</a:t>
            </a:r>
          </a:p>
          <a:p>
            <a:pPr marL="285750" indent="-285750">
              <a:buFont typeface="Arial" panose="020B0604020202020204" pitchFamily="34" charset="0"/>
              <a:buChar char="•"/>
            </a:pPr>
            <a:endParaRPr lang="en-US" sz="1733" i="1"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Using a blind model, i.e., the input to the model consists only of the question and no image</a:t>
            </a:r>
          </a:p>
          <a:p>
            <a:pPr marL="285750" indent="-285750">
              <a:buFont typeface="Arial" panose="020B0604020202020204" pitchFamily="34" charset="0"/>
              <a:buChar char="•"/>
            </a:pPr>
            <a:endParaRPr lang="en-US" sz="1733"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More sophisticated baseline models,</a:t>
            </a:r>
          </a:p>
          <a:p>
            <a:pPr marL="742950" lvl="1" indent="-285750">
              <a:buFont typeface="Arial" panose="020B0604020202020204" pitchFamily="34" charset="0"/>
              <a:buChar char="•"/>
            </a:pPr>
            <a:r>
              <a:rPr lang="en-US" sz="1733" dirty="0">
                <a:latin typeface="Calibri"/>
                <a:ea typeface="Calibri"/>
                <a:cs typeface="Calibri"/>
                <a:sym typeface="Calibri"/>
              </a:rPr>
              <a:t>MLP classifier trained on a combination of text and image features</a:t>
            </a:r>
          </a:p>
          <a:p>
            <a:pPr marL="742950" lvl="1" indent="-285750">
              <a:buFont typeface="Arial" panose="020B0604020202020204" pitchFamily="34" charset="0"/>
              <a:buChar char="•"/>
            </a:pPr>
            <a:r>
              <a:rPr lang="en-US" sz="1733" dirty="0">
                <a:latin typeface="Calibri"/>
                <a:ea typeface="Calibri"/>
                <a:cs typeface="Calibri"/>
                <a:sym typeface="Calibri"/>
              </a:rPr>
              <a:t>LSTM for learning text features,  followed by </a:t>
            </a:r>
            <a:r>
              <a:rPr lang="en-US" sz="1733" dirty="0" err="1">
                <a:latin typeface="Calibri"/>
                <a:ea typeface="Calibri"/>
                <a:cs typeface="Calibri"/>
                <a:sym typeface="Calibri"/>
              </a:rPr>
              <a:t>softmax</a:t>
            </a:r>
            <a:r>
              <a:rPr lang="en-US" sz="1733" dirty="0">
                <a:latin typeface="Calibri"/>
                <a:ea typeface="Calibri"/>
                <a:cs typeface="Calibri"/>
                <a:sym typeface="Calibri"/>
              </a:rPr>
              <a:t> for predictions</a:t>
            </a:r>
          </a:p>
          <a:p>
            <a:pPr marL="742950" lvl="1" indent="-285750">
              <a:buFont typeface="Arial" panose="020B0604020202020204" pitchFamily="34" charset="0"/>
              <a:buChar char="•"/>
            </a:pPr>
            <a:endParaRPr lang="en-US" sz="1733"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These models would use a CNN model like VGG for extracting the model features</a:t>
            </a:r>
          </a:p>
          <a:p>
            <a:endParaRPr sz="1733" b="1" dirty="0">
              <a:latin typeface="Calibri"/>
              <a:ea typeface="Calibri"/>
              <a:cs typeface="Calibri"/>
              <a:sym typeface="Calibri"/>
            </a:endParaRPr>
          </a:p>
        </p:txBody>
      </p:sp>
      <p:sp>
        <p:nvSpPr>
          <p:cNvPr id="5" name="Google Shape;72;p16">
            <a:extLst>
              <a:ext uri="{FF2B5EF4-FFF2-40B4-BE49-F238E27FC236}">
                <a16:creationId xmlns:a16="http://schemas.microsoft.com/office/drawing/2014/main" id="{61D28D34-3E27-5093-FB5F-BB9A42A7297B}"/>
              </a:ext>
            </a:extLst>
          </p:cNvPr>
          <p:cNvSpPr txBox="1"/>
          <p:nvPr/>
        </p:nvSpPr>
        <p:spPr>
          <a:xfrm>
            <a:off x="6233003" y="1303701"/>
            <a:ext cx="5351770" cy="4246315"/>
          </a:xfrm>
          <a:prstGeom prst="rect">
            <a:avLst/>
          </a:prstGeom>
          <a:noFill/>
          <a:ln>
            <a:noFill/>
          </a:ln>
        </p:spPr>
        <p:txBody>
          <a:bodyPr spcFirstLastPara="1" wrap="square" lIns="121900" tIns="121900" rIns="121900" bIns="121900" anchor="t" anchorCtr="0">
            <a:spAutoFit/>
          </a:bodyPr>
          <a:lstStyle/>
          <a:p>
            <a:r>
              <a:rPr lang="en-US" sz="1733" b="1" dirty="0">
                <a:latin typeface="Calibri"/>
                <a:ea typeface="Calibri"/>
                <a:cs typeface="Calibri"/>
                <a:sym typeface="Calibri"/>
              </a:rPr>
              <a:t>Attention based Models</a:t>
            </a:r>
          </a:p>
          <a:p>
            <a:endParaRPr lang="en-US" sz="1733" b="1"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Algorithm focuses on the </a:t>
            </a:r>
            <a:r>
              <a:rPr lang="en-US" sz="1733" dirty="0">
                <a:latin typeface="Calibri"/>
                <a:cs typeface="Calibri"/>
              </a:rPr>
              <a:t>most relevant parts of the input</a:t>
            </a:r>
            <a:endParaRPr lang="en-US" sz="1733" dirty="0">
              <a:latin typeface="Calibri"/>
              <a:cs typeface="Calibri"/>
              <a:sym typeface="Calibri"/>
            </a:endParaRPr>
          </a:p>
          <a:p>
            <a:pPr marL="285750" indent="-285750">
              <a:buFont typeface="Arial" panose="020B0604020202020204" pitchFamily="34" charset="0"/>
              <a:buChar char="•"/>
            </a:pPr>
            <a:endParaRPr lang="en-US" sz="1733" i="1"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The most common choice for VQA is to use spatial attention to generate region specific features to train CNNs</a:t>
            </a:r>
          </a:p>
          <a:p>
            <a:pPr marL="285750" indent="-285750">
              <a:buFont typeface="Arial" panose="020B0604020202020204" pitchFamily="34" charset="0"/>
              <a:buChar char="•"/>
            </a:pPr>
            <a:endParaRPr lang="en-US" sz="1733" dirty="0">
              <a:latin typeface="Calibri"/>
              <a:ea typeface="Calibri"/>
              <a:cs typeface="Calibri"/>
              <a:sym typeface="Calibri"/>
            </a:endParaRPr>
          </a:p>
          <a:p>
            <a:pPr marL="285750" indent="-285750">
              <a:buFont typeface="Arial" panose="020B0604020202020204" pitchFamily="34" charset="0"/>
              <a:buChar char="•"/>
            </a:pPr>
            <a:r>
              <a:rPr lang="en-US" sz="1733" dirty="0">
                <a:latin typeface="Calibri"/>
                <a:ea typeface="Calibri"/>
                <a:cs typeface="Calibri"/>
                <a:sym typeface="Calibri"/>
              </a:rPr>
              <a:t>Recently, transformers are also used for VQA</a:t>
            </a:r>
          </a:p>
          <a:p>
            <a:pPr marL="742950" lvl="1" indent="-285750">
              <a:buFont typeface="Arial" panose="020B0604020202020204" pitchFamily="34" charset="0"/>
              <a:buChar char="•"/>
            </a:pPr>
            <a:r>
              <a:rPr lang="en-US" sz="1733" dirty="0">
                <a:latin typeface="Calibri"/>
                <a:ea typeface="Calibri"/>
                <a:cs typeface="Calibri"/>
                <a:sym typeface="Calibri"/>
              </a:rPr>
              <a:t>Vision-and-Language Transformer (</a:t>
            </a:r>
            <a:r>
              <a:rPr lang="en-US" sz="1733" dirty="0" err="1">
                <a:latin typeface="Calibri"/>
                <a:ea typeface="Calibri"/>
                <a:cs typeface="Calibri"/>
                <a:sym typeface="Calibri"/>
              </a:rPr>
              <a:t>ViLT</a:t>
            </a:r>
            <a:r>
              <a:rPr lang="en-US" sz="1733" dirty="0">
                <a:latin typeface="Calibri"/>
                <a:ea typeface="Calibri"/>
                <a:cs typeface="Calibri"/>
                <a:sym typeface="Calibri"/>
              </a:rPr>
              <a:t>) – visual inputs are processed similar to transformers without convolution</a:t>
            </a:r>
          </a:p>
          <a:p>
            <a:pPr marL="742950" lvl="1" indent="-285750">
              <a:buFont typeface="Arial" panose="020B0604020202020204" pitchFamily="34" charset="0"/>
              <a:buChar char="•"/>
            </a:pPr>
            <a:r>
              <a:rPr lang="en-US" sz="1733" dirty="0">
                <a:latin typeface="Calibri"/>
                <a:ea typeface="Calibri"/>
                <a:cs typeface="Calibri"/>
                <a:sym typeface="Calibri"/>
              </a:rPr>
              <a:t>LXMERT – consists of a cross-modality encoder to learn vision and language connections</a:t>
            </a:r>
          </a:p>
        </p:txBody>
      </p:sp>
    </p:spTree>
    <p:extLst>
      <p:ext uri="{BB962C8B-B14F-4D97-AF65-F5344CB8AC3E}">
        <p14:creationId xmlns:p14="http://schemas.microsoft.com/office/powerpoint/2010/main" val="375615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Long Short Term Memory Networks</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297000" y="994500"/>
            <a:ext cx="11175600" cy="1846234"/>
          </a:xfrm>
          <a:prstGeom prst="rect">
            <a:avLst/>
          </a:prstGeom>
          <a:noFill/>
          <a:ln>
            <a:noFill/>
          </a:ln>
        </p:spPr>
        <p:txBody>
          <a:bodyPr spcFirstLastPara="1" wrap="square" lIns="121900" tIns="121900" rIns="121900" bIns="121900" anchor="t" anchorCtr="0">
            <a:spAutoFit/>
          </a:bodyPr>
          <a:lstStyle/>
          <a:p>
            <a:pPr marL="609585" indent="-414856">
              <a:buSzPts val="1300"/>
              <a:buFont typeface="Calibri"/>
              <a:buChar char="●"/>
            </a:pPr>
            <a:r>
              <a:rPr lang="en-US" sz="1733" dirty="0">
                <a:latin typeface="Calibri"/>
                <a:ea typeface="Calibri"/>
                <a:cs typeface="Calibri"/>
                <a:sym typeface="Calibri"/>
              </a:rPr>
              <a:t>Introduced in 1997, Long Short Term Memory networks (LSTMs) are a type of RNN that are capable of learning long-term dependencies</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r>
              <a:rPr lang="en-US" sz="1733" dirty="0">
                <a:latin typeface="Calibri"/>
                <a:ea typeface="Calibri"/>
                <a:cs typeface="Calibri"/>
                <a:sym typeface="Calibri"/>
              </a:rPr>
              <a:t>LSTMs have four neural networks in a repeating module</a:t>
            </a:r>
          </a:p>
          <a:p>
            <a:pPr marL="609585" indent="-414856">
              <a:buSzPts val="1300"/>
              <a:buFont typeface="Calibri"/>
              <a:buChar char="●"/>
            </a:pPr>
            <a:endParaRPr lang="en-US" sz="1733" dirty="0">
              <a:latin typeface="Calibri"/>
              <a:ea typeface="Calibri"/>
              <a:cs typeface="Calibri"/>
              <a:sym typeface="Calibri"/>
            </a:endParaRPr>
          </a:p>
          <a:p>
            <a:pPr marL="609585" indent="-414856">
              <a:buSzPts val="1300"/>
              <a:buFont typeface="Calibri"/>
              <a:buChar char="●"/>
            </a:pPr>
            <a:endParaRPr lang="en-US" sz="1733" dirty="0">
              <a:latin typeface="Calibri"/>
              <a:ea typeface="Calibri"/>
              <a:cs typeface="Calibri"/>
              <a:sym typeface="Calibri"/>
            </a:endParaRPr>
          </a:p>
        </p:txBody>
      </p:sp>
      <p:pic>
        <p:nvPicPr>
          <p:cNvPr id="3" name="Picture 2">
            <a:extLst>
              <a:ext uri="{FF2B5EF4-FFF2-40B4-BE49-F238E27FC236}">
                <a16:creationId xmlns:a16="http://schemas.microsoft.com/office/drawing/2014/main" id="{6D6A0B12-7852-8CE1-F899-4755CBF4F841}"/>
              </a:ext>
            </a:extLst>
          </p:cNvPr>
          <p:cNvPicPr>
            <a:picLocks noChangeAspect="1"/>
          </p:cNvPicPr>
          <p:nvPr/>
        </p:nvPicPr>
        <p:blipFill rotWithShape="1">
          <a:blip r:embed="rId3"/>
          <a:srcRect t="5731"/>
          <a:stretch/>
        </p:blipFill>
        <p:spPr>
          <a:xfrm>
            <a:off x="164302" y="2191276"/>
            <a:ext cx="6629605" cy="2300497"/>
          </a:xfrm>
          <a:prstGeom prst="rect">
            <a:avLst/>
          </a:prstGeom>
        </p:spPr>
      </p:pic>
      <p:sp>
        <p:nvSpPr>
          <p:cNvPr id="4" name="TextBox 3">
            <a:extLst>
              <a:ext uri="{FF2B5EF4-FFF2-40B4-BE49-F238E27FC236}">
                <a16:creationId xmlns:a16="http://schemas.microsoft.com/office/drawing/2014/main" id="{610F6BD2-B08C-062F-E3FC-036630093E69}"/>
              </a:ext>
            </a:extLst>
          </p:cNvPr>
          <p:cNvSpPr txBox="1"/>
          <p:nvPr/>
        </p:nvSpPr>
        <p:spPr>
          <a:xfrm>
            <a:off x="1383546" y="4491773"/>
            <a:ext cx="4191116" cy="253916"/>
          </a:xfrm>
          <a:prstGeom prst="rect">
            <a:avLst/>
          </a:prstGeom>
          <a:noFill/>
          <a:ln>
            <a:noFill/>
          </a:ln>
        </p:spPr>
        <p:txBody>
          <a:bodyPr wrap="square" rtlCol="0">
            <a:spAutoFit/>
          </a:bodyPr>
          <a:lstStyle/>
          <a:p>
            <a:r>
              <a:rPr lang="en-US" sz="1050" dirty="0"/>
              <a:t>Image from Christopher </a:t>
            </a:r>
            <a:r>
              <a:rPr lang="en-US" sz="1050" dirty="0" err="1"/>
              <a:t>Olah’s</a:t>
            </a:r>
            <a:r>
              <a:rPr lang="en-US" sz="1050" dirty="0"/>
              <a:t> blog post – </a:t>
            </a:r>
            <a:r>
              <a:rPr lang="en-US" sz="1050" dirty="0">
                <a:hlinkClick r:id="rId4"/>
              </a:rPr>
              <a:t>Understanding LSTM Networks</a:t>
            </a:r>
            <a:endParaRPr lang="en-US" sz="1050" dirty="0"/>
          </a:p>
        </p:txBody>
      </p:sp>
      <p:sp>
        <p:nvSpPr>
          <p:cNvPr id="5" name="Google Shape;72;p16">
            <a:extLst>
              <a:ext uri="{FF2B5EF4-FFF2-40B4-BE49-F238E27FC236}">
                <a16:creationId xmlns:a16="http://schemas.microsoft.com/office/drawing/2014/main" id="{F061E659-2CFE-CB8A-7FF4-66867FB8EE98}"/>
              </a:ext>
            </a:extLst>
          </p:cNvPr>
          <p:cNvSpPr txBox="1"/>
          <p:nvPr/>
        </p:nvSpPr>
        <p:spPr>
          <a:xfrm>
            <a:off x="435112" y="5026849"/>
            <a:ext cx="6119512" cy="1323399"/>
          </a:xfrm>
          <a:prstGeom prst="rect">
            <a:avLst/>
          </a:prstGeom>
          <a:noFill/>
          <a:ln>
            <a:noFill/>
          </a:ln>
        </p:spPr>
        <p:txBody>
          <a:bodyPr spcFirstLastPara="1" wrap="square" lIns="121900" tIns="121900" rIns="121900" bIns="121900" anchor="t" anchorCtr="0">
            <a:spAutoFit/>
          </a:bodyPr>
          <a:lstStyle/>
          <a:p>
            <a:pPr marL="194729" algn="just">
              <a:buSzPts val="1300"/>
            </a:pPr>
            <a:r>
              <a:rPr lang="en-US" sz="1400" dirty="0">
                <a:latin typeface="Calibri"/>
                <a:ea typeface="Calibri"/>
                <a:cs typeface="Calibri"/>
                <a:sym typeface="Calibri"/>
              </a:rPr>
              <a:t>Cell state: Memory of an LSTM cell, hidden state is an output of this cell. </a:t>
            </a:r>
          </a:p>
          <a:p>
            <a:pPr marL="194729" algn="just">
              <a:buSzPts val="1300"/>
            </a:pPr>
            <a:r>
              <a:rPr lang="en-US" sz="1400" dirty="0">
                <a:latin typeface="Calibri"/>
                <a:ea typeface="Calibri"/>
                <a:cs typeface="Calibri"/>
                <a:sym typeface="Calibri"/>
              </a:rPr>
              <a:t>Regular RNNs only have hidden states and no cell state. LSTMs have the ability to add or remove information to the cell state. This regulated by gates which are composed of a sigmoid layer and a pointwise multiplication operation.</a:t>
            </a:r>
          </a:p>
          <a:p>
            <a:pPr marL="609585" indent="-414856" algn="just">
              <a:buSzPts val="1300"/>
              <a:buFont typeface="Calibri"/>
              <a:buChar char="●"/>
            </a:pPr>
            <a:endParaRPr lang="en-US" sz="1400" dirty="0">
              <a:latin typeface="Calibri"/>
              <a:ea typeface="Calibri"/>
              <a:cs typeface="Calibri"/>
              <a:sym typeface="Calibri"/>
            </a:endParaRPr>
          </a:p>
        </p:txBody>
      </p:sp>
      <p:sp>
        <p:nvSpPr>
          <p:cNvPr id="6" name="Google Shape;72;p16">
            <a:extLst>
              <a:ext uri="{FF2B5EF4-FFF2-40B4-BE49-F238E27FC236}">
                <a16:creationId xmlns:a16="http://schemas.microsoft.com/office/drawing/2014/main" id="{8DFBE385-2B4B-B766-F50A-27FCC8FBCEBB}"/>
              </a:ext>
            </a:extLst>
          </p:cNvPr>
          <p:cNvSpPr txBox="1"/>
          <p:nvPr/>
        </p:nvSpPr>
        <p:spPr>
          <a:xfrm>
            <a:off x="6617340" y="1847462"/>
            <a:ext cx="5139548" cy="4339609"/>
          </a:xfrm>
          <a:prstGeom prst="rect">
            <a:avLst/>
          </a:prstGeom>
          <a:noFill/>
          <a:ln>
            <a:noFill/>
          </a:ln>
        </p:spPr>
        <p:txBody>
          <a:bodyPr spcFirstLastPara="1" wrap="square" lIns="121900" tIns="121900" rIns="121900" bIns="121900" anchor="t" anchorCtr="0">
            <a:spAutoFit/>
          </a:bodyPr>
          <a:lstStyle/>
          <a:p>
            <a:pPr marL="480479" indent="-285750" algn="just">
              <a:buSzPts val="1300"/>
              <a:buFont typeface="Arial" panose="020B0604020202020204" pitchFamily="34" charset="0"/>
              <a:buChar char="•"/>
            </a:pPr>
            <a:r>
              <a:rPr lang="en-US" sz="1400" dirty="0">
                <a:latin typeface="Calibri"/>
                <a:ea typeface="Calibri"/>
                <a:cs typeface="Calibri"/>
                <a:sym typeface="Calibri"/>
              </a:rPr>
              <a:t>For each timestep an LSTM cell maintains a memory cell</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A sigmoid layer that decides what information is not needed anymore from the current cell state</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The next layer decides what new information is added to the cell state</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This layer has a sigmoid layer and a tanh layer to create a vector of new information</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Now, the old cell state is updated to a new cell state</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Finally, the tanh component pushes output to be between -1 and 1  which is then multiplied by the sigmoid output to determine what previous information is retained</a:t>
            </a:r>
          </a:p>
          <a:p>
            <a:pPr marL="194729" algn="just">
              <a:buSzPts val="1300"/>
            </a:pPr>
            <a:endParaRPr lang="en-US" sz="1400" dirty="0">
              <a:latin typeface="Calibri"/>
              <a:ea typeface="Calibri"/>
              <a:cs typeface="Calibri"/>
              <a:sym typeface="Calibri"/>
            </a:endParaRPr>
          </a:p>
          <a:p>
            <a:pPr marL="480479" indent="-285750" algn="just">
              <a:buSzPts val="1300"/>
              <a:buFont typeface="Arial" panose="020B0604020202020204" pitchFamily="34" charset="0"/>
              <a:buChar char="•"/>
            </a:pPr>
            <a:r>
              <a:rPr lang="en-US" sz="1400" dirty="0">
                <a:latin typeface="Calibri"/>
                <a:ea typeface="Calibri"/>
                <a:cs typeface="Calibri"/>
                <a:sym typeface="Calibri"/>
              </a:rPr>
              <a:t>If some early information is determined to be important it will be carried along through the entire prediction</a:t>
            </a:r>
          </a:p>
        </p:txBody>
      </p:sp>
    </p:spTree>
    <p:extLst>
      <p:ext uri="{BB962C8B-B14F-4D97-AF65-F5344CB8AC3E}">
        <p14:creationId xmlns:p14="http://schemas.microsoft.com/office/powerpoint/2010/main" val="125912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CNNs for image feature extraction</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sp>
        <p:nvSpPr>
          <p:cNvPr id="72" name="Google Shape;72;p16"/>
          <p:cNvSpPr txBox="1"/>
          <p:nvPr/>
        </p:nvSpPr>
        <p:spPr>
          <a:xfrm>
            <a:off x="240676" y="3472298"/>
            <a:ext cx="11327200" cy="3293169"/>
          </a:xfrm>
          <a:prstGeom prst="rect">
            <a:avLst/>
          </a:prstGeom>
          <a:no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dirty="0">
                <a:ea typeface="Calibri"/>
                <a:cs typeface="Calibri"/>
                <a:sym typeface="Calibri"/>
              </a:rPr>
              <a:t>Conventional Neural Networks (CNNs) are built with convolution layers that apply cross correlation operators to extract local features from images and promote translation invariance of the learnt features through </a:t>
            </a:r>
            <a:r>
              <a:rPr lang="en-US">
                <a:ea typeface="Calibri"/>
                <a:cs typeface="Calibri"/>
                <a:sym typeface="Calibri"/>
              </a:rPr>
              <a:t>shared parameters.</a:t>
            </a:r>
            <a:endParaRPr lang="en-US" dirty="0">
              <a:ea typeface="Calibri"/>
              <a:cs typeface="Calibri"/>
              <a:sym typeface="Calibri"/>
            </a:endParaRPr>
          </a:p>
          <a:p>
            <a:endParaRPr lang="en-US" dirty="0">
              <a:ea typeface="Calibri"/>
              <a:cs typeface="Calibri"/>
              <a:sym typeface="Calibri"/>
            </a:endParaRPr>
          </a:p>
          <a:p>
            <a:pPr marL="285750" indent="-285750">
              <a:buFont typeface="Arial" panose="020B0604020202020204" pitchFamily="34" charset="0"/>
              <a:buChar char="•"/>
            </a:pPr>
            <a:r>
              <a:rPr lang="en-US" dirty="0">
                <a:ea typeface="Calibri"/>
                <a:cs typeface="Calibri"/>
                <a:sym typeface="Calibri"/>
              </a:rPr>
              <a:t>The three main layers of a CNN are the Convolution layer, Pooling layer, and Fully-Connected layer</a:t>
            </a:r>
          </a:p>
          <a:p>
            <a:pPr marL="742950" lvl="1" indent="-285750">
              <a:buFont typeface="Arial" panose="020B0604020202020204" pitchFamily="34" charset="0"/>
              <a:buChar char="•"/>
            </a:pPr>
            <a:r>
              <a:rPr lang="en-US" b="0" i="0" dirty="0">
                <a:effectLst/>
              </a:rPr>
              <a:t>In the convolution layer, a kernel or a filter moves across the receptive fields of training images, checking if a feature is present. After convolution, non-linearity introduced by Rectified Linear Unit (</a:t>
            </a:r>
            <a:r>
              <a:rPr lang="en-US" b="0" i="0" dirty="0" err="1">
                <a:effectLst/>
              </a:rPr>
              <a:t>ReLU</a:t>
            </a:r>
            <a:r>
              <a:rPr lang="en-US" b="0" i="0" dirty="0">
                <a:effectLst/>
              </a:rPr>
              <a:t>).</a:t>
            </a:r>
          </a:p>
          <a:p>
            <a:pPr marL="742950" lvl="1" indent="-285750">
              <a:buFont typeface="Arial" panose="020B0604020202020204" pitchFamily="34" charset="0"/>
              <a:buChar char="•"/>
            </a:pPr>
            <a:r>
              <a:rPr lang="en-US" b="0" i="0" dirty="0">
                <a:effectLst/>
              </a:rPr>
              <a:t>Pooling layers reduce the number of input parameters by </a:t>
            </a:r>
            <a:r>
              <a:rPr lang="en-US" b="0" i="0" dirty="0" err="1">
                <a:effectLst/>
              </a:rPr>
              <a:t>downsampling</a:t>
            </a:r>
            <a:r>
              <a:rPr lang="en-US" b="0" i="0" dirty="0">
                <a:effectLst/>
              </a:rPr>
              <a:t>.</a:t>
            </a:r>
          </a:p>
          <a:p>
            <a:pPr marL="742950" lvl="1" indent="-285750">
              <a:buFont typeface="Arial" panose="020B0604020202020204" pitchFamily="34" charset="0"/>
              <a:buChar char="•"/>
            </a:pPr>
            <a:r>
              <a:rPr lang="en-US" b="0" i="0" dirty="0">
                <a:effectLst/>
              </a:rPr>
              <a:t>In a fully-connected layer, each node in the output layer is connected directly to a node in the previous layer. This layer performs classification based on the features extracted through the previous layers</a:t>
            </a:r>
          </a:p>
          <a:p>
            <a:pPr marL="285750" indent="-285750">
              <a:buFont typeface="Arial" panose="020B0604020202020204" pitchFamily="34" charset="0"/>
              <a:buChar char="•"/>
            </a:pPr>
            <a:endParaRPr dirty="0">
              <a:ea typeface="Calibri"/>
              <a:cs typeface="Calibri"/>
              <a:sym typeface="Calibri"/>
            </a:endParaRPr>
          </a:p>
        </p:txBody>
      </p:sp>
      <p:pic>
        <p:nvPicPr>
          <p:cNvPr id="2050" name="Picture 2" descr="Architecture of the LeNet-5 Convolutional Neural Network for Handwritten Character Recognition.">
            <a:extLst>
              <a:ext uri="{FF2B5EF4-FFF2-40B4-BE49-F238E27FC236}">
                <a16:creationId xmlns:a16="http://schemas.microsoft.com/office/drawing/2014/main" id="{198331FA-D9F5-1EE6-2E7E-AE7BA9F45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163" y="1075774"/>
            <a:ext cx="7744226" cy="2231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509B33-A21F-1F44-681B-D5187AEC8622}"/>
              </a:ext>
            </a:extLst>
          </p:cNvPr>
          <p:cNvSpPr txBox="1"/>
          <p:nvPr/>
        </p:nvSpPr>
        <p:spPr>
          <a:xfrm>
            <a:off x="3382472" y="3175084"/>
            <a:ext cx="5411056" cy="253916"/>
          </a:xfrm>
          <a:prstGeom prst="rect">
            <a:avLst/>
          </a:prstGeom>
          <a:noFill/>
          <a:ln>
            <a:noFill/>
          </a:ln>
        </p:spPr>
        <p:txBody>
          <a:bodyPr wrap="square" rtlCol="0">
            <a:spAutoFit/>
          </a:bodyPr>
          <a:lstStyle/>
          <a:p>
            <a:r>
              <a:rPr lang="en-US" sz="1050" dirty="0"/>
              <a:t>Image taken from the 1998 paper, </a:t>
            </a:r>
            <a:r>
              <a:rPr lang="en-US" sz="1050" dirty="0">
                <a:hlinkClick r:id="rId4"/>
              </a:rPr>
              <a:t>Gradient-Based Learning Applied to Document Recognition</a:t>
            </a:r>
            <a:endParaRPr lang="en-US" sz="1050" dirty="0"/>
          </a:p>
        </p:txBody>
      </p:sp>
    </p:spTree>
    <p:extLst>
      <p:ext uri="{BB962C8B-B14F-4D97-AF65-F5344CB8AC3E}">
        <p14:creationId xmlns:p14="http://schemas.microsoft.com/office/powerpoint/2010/main" val="412326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00200" y="235301"/>
            <a:ext cx="10058400" cy="1354176"/>
          </a:xfrm>
          <a:prstGeom prst="rect">
            <a:avLst/>
          </a:prstGeom>
          <a:noFill/>
          <a:ln>
            <a:noFill/>
          </a:ln>
        </p:spPr>
        <p:txBody>
          <a:bodyPr spcFirstLastPara="1" wrap="square" lIns="121900" tIns="121900" rIns="121900" bIns="121900" anchor="t" anchorCtr="0">
            <a:spAutoFit/>
          </a:bodyPr>
          <a:lstStyle/>
          <a:p>
            <a:r>
              <a:rPr lang="en-US" sz="2400" b="1" dirty="0">
                <a:latin typeface="Calibri"/>
                <a:ea typeface="Calibri"/>
                <a:cs typeface="Calibri"/>
                <a:sym typeface="Calibri"/>
              </a:rPr>
              <a:t>Model architecture - LSTM</a:t>
            </a:r>
            <a:endParaRPr sz="2400" b="1" dirty="0">
              <a:latin typeface="Calibri"/>
              <a:ea typeface="Calibri"/>
              <a:cs typeface="Calibri"/>
              <a:sym typeface="Calibri"/>
            </a:endParaRPr>
          </a:p>
          <a:p>
            <a:endParaRPr sz="2400" b="1" dirty="0">
              <a:latin typeface="Calibri"/>
              <a:ea typeface="Calibri"/>
              <a:cs typeface="Calibri"/>
              <a:sym typeface="Calibri"/>
            </a:endParaRPr>
          </a:p>
          <a:p>
            <a:endParaRPr sz="2400" b="1" dirty="0">
              <a:latin typeface="Calibri"/>
              <a:ea typeface="Calibri"/>
              <a:cs typeface="Calibri"/>
              <a:sym typeface="Calibri"/>
            </a:endParaRPr>
          </a:p>
        </p:txBody>
      </p:sp>
      <p:cxnSp>
        <p:nvCxnSpPr>
          <p:cNvPr id="71" name="Google Shape;71;p16"/>
          <p:cNvCxnSpPr>
            <a:stCxn id="70" idx="1"/>
          </p:cNvCxnSpPr>
          <p:nvPr/>
        </p:nvCxnSpPr>
        <p:spPr>
          <a:xfrm flipV="1">
            <a:off x="500200" y="837100"/>
            <a:ext cx="11175600" cy="75289"/>
          </a:xfrm>
          <a:prstGeom prst="straightConnector1">
            <a:avLst/>
          </a:prstGeom>
          <a:noFill/>
          <a:ln w="19050" cap="flat" cmpd="sng">
            <a:solidFill>
              <a:schemeClr val="dk2"/>
            </a:solidFill>
            <a:prstDash val="solid"/>
            <a:round/>
            <a:headEnd type="none" w="med" len="med"/>
            <a:tailEnd type="none" w="med" len="med"/>
          </a:ln>
        </p:spPr>
      </p:cxnSp>
      <p:grpSp>
        <p:nvGrpSpPr>
          <p:cNvPr id="11" name="Group 10">
            <a:extLst>
              <a:ext uri="{FF2B5EF4-FFF2-40B4-BE49-F238E27FC236}">
                <a16:creationId xmlns:a16="http://schemas.microsoft.com/office/drawing/2014/main" id="{8F9C27DA-099C-9620-CAE1-132055D35A60}"/>
              </a:ext>
            </a:extLst>
          </p:cNvPr>
          <p:cNvGrpSpPr/>
          <p:nvPr/>
        </p:nvGrpSpPr>
        <p:grpSpPr>
          <a:xfrm>
            <a:off x="765677" y="2180679"/>
            <a:ext cx="10468586" cy="3017388"/>
            <a:chOff x="765677" y="2180679"/>
            <a:chExt cx="10468586" cy="3017388"/>
          </a:xfrm>
        </p:grpSpPr>
        <p:sp>
          <p:nvSpPr>
            <p:cNvPr id="2" name="TextBox 1">
              <a:extLst>
                <a:ext uri="{FF2B5EF4-FFF2-40B4-BE49-F238E27FC236}">
                  <a16:creationId xmlns:a16="http://schemas.microsoft.com/office/drawing/2014/main" id="{C265D84E-695E-749D-1C37-C4EFA4094545}"/>
                </a:ext>
              </a:extLst>
            </p:cNvPr>
            <p:cNvSpPr txBox="1"/>
            <p:nvPr/>
          </p:nvSpPr>
          <p:spPr>
            <a:xfrm>
              <a:off x="2371660" y="2856845"/>
              <a:ext cx="1281859" cy="307777"/>
            </a:xfrm>
            <a:prstGeom prst="rect">
              <a:avLst/>
            </a:prstGeom>
            <a:noFill/>
            <a:ln>
              <a:solidFill>
                <a:schemeClr val="tx1"/>
              </a:solidFill>
            </a:ln>
          </p:spPr>
          <p:txBody>
            <a:bodyPr wrap="square" rtlCol="0">
              <a:spAutoFit/>
            </a:bodyPr>
            <a:lstStyle/>
            <a:p>
              <a:r>
                <a:rPr lang="en-US" sz="1400" dirty="0"/>
                <a:t>CNN – VGG16</a:t>
              </a:r>
            </a:p>
          </p:txBody>
        </p:sp>
        <p:sp>
          <p:nvSpPr>
            <p:cNvPr id="3" name="TextBox 2">
              <a:extLst>
                <a:ext uri="{FF2B5EF4-FFF2-40B4-BE49-F238E27FC236}">
                  <a16:creationId xmlns:a16="http://schemas.microsoft.com/office/drawing/2014/main" id="{8DCE8986-DC83-BC5A-3FAC-97F34947AF81}"/>
                </a:ext>
              </a:extLst>
            </p:cNvPr>
            <p:cNvSpPr txBox="1"/>
            <p:nvPr/>
          </p:nvSpPr>
          <p:spPr>
            <a:xfrm>
              <a:off x="8387741" y="3660725"/>
              <a:ext cx="1379762" cy="307777"/>
            </a:xfrm>
            <a:prstGeom prst="rect">
              <a:avLst/>
            </a:prstGeom>
            <a:noFill/>
            <a:ln>
              <a:solidFill>
                <a:schemeClr val="tx1"/>
              </a:solidFill>
            </a:ln>
          </p:spPr>
          <p:txBody>
            <a:bodyPr wrap="square" rtlCol="0">
              <a:spAutoFit/>
            </a:bodyPr>
            <a:lstStyle/>
            <a:p>
              <a:r>
                <a:rPr lang="en-US" sz="1400" dirty="0"/>
                <a:t>LSTM + </a:t>
              </a:r>
              <a:r>
                <a:rPr lang="en-US" sz="1400" dirty="0" err="1"/>
                <a:t>Softmax</a:t>
              </a:r>
              <a:endParaRPr lang="en-US" sz="1400" dirty="0"/>
            </a:p>
          </p:txBody>
        </p:sp>
        <p:grpSp>
          <p:nvGrpSpPr>
            <p:cNvPr id="4" name="Group 3">
              <a:extLst>
                <a:ext uri="{FF2B5EF4-FFF2-40B4-BE49-F238E27FC236}">
                  <a16:creationId xmlns:a16="http://schemas.microsoft.com/office/drawing/2014/main" id="{A317B995-A837-269E-F842-3204068389ED}"/>
                </a:ext>
              </a:extLst>
            </p:cNvPr>
            <p:cNvGrpSpPr/>
            <p:nvPr/>
          </p:nvGrpSpPr>
          <p:grpSpPr>
            <a:xfrm>
              <a:off x="10131488" y="2898106"/>
              <a:ext cx="435835" cy="1833013"/>
              <a:chOff x="6870819" y="2495372"/>
              <a:chExt cx="435835" cy="1833013"/>
            </a:xfrm>
          </p:grpSpPr>
          <p:sp>
            <p:nvSpPr>
              <p:cNvPr id="5" name="Oval 4">
                <a:extLst>
                  <a:ext uri="{FF2B5EF4-FFF2-40B4-BE49-F238E27FC236}">
                    <a16:creationId xmlns:a16="http://schemas.microsoft.com/office/drawing/2014/main" id="{94757FBB-C21A-18AE-43DA-776AD489FE53}"/>
                  </a:ext>
                </a:extLst>
              </p:cNvPr>
              <p:cNvSpPr/>
              <p:nvPr/>
            </p:nvSpPr>
            <p:spPr>
              <a:xfrm>
                <a:off x="6964822" y="2574059"/>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407671-5CF5-2500-E659-AA7176C46A78}"/>
                  </a:ext>
                </a:extLst>
              </p:cNvPr>
              <p:cNvSpPr/>
              <p:nvPr/>
            </p:nvSpPr>
            <p:spPr>
              <a:xfrm>
                <a:off x="6964822" y="2932843"/>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F26595-68A4-4F09-B498-E4086DC9BCDD}"/>
                  </a:ext>
                </a:extLst>
              </p:cNvPr>
              <p:cNvSpPr/>
              <p:nvPr/>
            </p:nvSpPr>
            <p:spPr>
              <a:xfrm>
                <a:off x="6964822" y="3291627"/>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D1959CE-CF48-FB85-72DC-B0E643BB6488}"/>
                  </a:ext>
                </a:extLst>
              </p:cNvPr>
              <p:cNvSpPr/>
              <p:nvPr/>
            </p:nvSpPr>
            <p:spPr>
              <a:xfrm>
                <a:off x="6964822" y="3650411"/>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B8F8B3-F03E-0E15-F1F0-DAA27E18C51D}"/>
                  </a:ext>
                </a:extLst>
              </p:cNvPr>
              <p:cNvSpPr/>
              <p:nvPr/>
            </p:nvSpPr>
            <p:spPr>
              <a:xfrm>
                <a:off x="6964822" y="4009195"/>
                <a:ext cx="264920" cy="271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C4FA45-6E31-79A5-785D-FC4B3513D93B}"/>
                  </a:ext>
                </a:extLst>
              </p:cNvPr>
              <p:cNvSpPr/>
              <p:nvPr/>
            </p:nvSpPr>
            <p:spPr>
              <a:xfrm>
                <a:off x="6870819" y="2495372"/>
                <a:ext cx="435835" cy="1833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FCC14C3-87DC-C5BB-9C0D-B3DD8B9C4A57}"/>
                </a:ext>
              </a:extLst>
            </p:cNvPr>
            <p:cNvSpPr txBox="1"/>
            <p:nvPr/>
          </p:nvSpPr>
          <p:spPr>
            <a:xfrm>
              <a:off x="4063993" y="3238860"/>
              <a:ext cx="1431097" cy="338554"/>
            </a:xfrm>
            <a:prstGeom prst="rect">
              <a:avLst/>
            </a:prstGeom>
            <a:noFill/>
            <a:ln>
              <a:solidFill>
                <a:schemeClr val="tx1"/>
              </a:solidFill>
            </a:ln>
          </p:spPr>
          <p:txBody>
            <a:bodyPr wrap="none" rtlCol="0">
              <a:spAutoFit/>
            </a:bodyPr>
            <a:lstStyle/>
            <a:p>
              <a:r>
                <a:rPr lang="en-US" sz="1600" dirty="0"/>
                <a:t>Input Question</a:t>
              </a:r>
            </a:p>
          </p:txBody>
        </p:sp>
        <p:sp>
          <p:nvSpPr>
            <p:cNvPr id="30" name="TextBox 29">
              <a:extLst>
                <a:ext uri="{FF2B5EF4-FFF2-40B4-BE49-F238E27FC236}">
                  <a16:creationId xmlns:a16="http://schemas.microsoft.com/office/drawing/2014/main" id="{62A3ECD2-E013-F2C7-9940-88FF2B234DF4}"/>
                </a:ext>
              </a:extLst>
            </p:cNvPr>
            <p:cNvSpPr txBox="1"/>
            <p:nvPr/>
          </p:nvSpPr>
          <p:spPr>
            <a:xfrm>
              <a:off x="6176781" y="4444015"/>
              <a:ext cx="1425134" cy="338554"/>
            </a:xfrm>
            <a:prstGeom prst="rect">
              <a:avLst/>
            </a:prstGeom>
            <a:noFill/>
            <a:ln>
              <a:solidFill>
                <a:schemeClr val="tx1"/>
              </a:solidFill>
            </a:ln>
          </p:spPr>
          <p:txBody>
            <a:bodyPr wrap="none" rtlCol="0">
              <a:spAutoFit/>
            </a:bodyPr>
            <a:lstStyle/>
            <a:p>
              <a:r>
                <a:rPr lang="en-US" sz="1600" dirty="0"/>
                <a:t>Image features</a:t>
              </a:r>
            </a:p>
          </p:txBody>
        </p:sp>
        <p:sp>
          <p:nvSpPr>
            <p:cNvPr id="32" name="TextBox 31">
              <a:extLst>
                <a:ext uri="{FF2B5EF4-FFF2-40B4-BE49-F238E27FC236}">
                  <a16:creationId xmlns:a16="http://schemas.microsoft.com/office/drawing/2014/main" id="{5E8DC059-1691-5CC7-D573-45E77370FFD9}"/>
                </a:ext>
              </a:extLst>
            </p:cNvPr>
            <p:cNvSpPr txBox="1"/>
            <p:nvPr/>
          </p:nvSpPr>
          <p:spPr>
            <a:xfrm>
              <a:off x="6176780" y="2841230"/>
              <a:ext cx="1425134" cy="338554"/>
            </a:xfrm>
            <a:prstGeom prst="rect">
              <a:avLst/>
            </a:prstGeom>
            <a:noFill/>
            <a:ln>
              <a:solidFill>
                <a:schemeClr val="tx1"/>
              </a:solidFill>
            </a:ln>
          </p:spPr>
          <p:txBody>
            <a:bodyPr wrap="none" rtlCol="0">
              <a:spAutoFit/>
            </a:bodyPr>
            <a:lstStyle/>
            <a:p>
              <a:r>
                <a:rPr lang="en-US" sz="1600" dirty="0"/>
                <a:t>Image features</a:t>
              </a:r>
            </a:p>
          </p:txBody>
        </p:sp>
        <p:pic>
          <p:nvPicPr>
            <p:cNvPr id="33" name="Picture 32" descr="A cat wearing a bow tie&#10;&#10;Description automatically generated with medium confidence">
              <a:extLst>
                <a:ext uri="{FF2B5EF4-FFF2-40B4-BE49-F238E27FC236}">
                  <a16:creationId xmlns:a16="http://schemas.microsoft.com/office/drawing/2014/main" id="{C67E0739-34A5-2300-B596-118E25BE95D4}"/>
                </a:ext>
              </a:extLst>
            </p:cNvPr>
            <p:cNvPicPr>
              <a:picLocks noChangeAspect="1"/>
            </p:cNvPicPr>
            <p:nvPr/>
          </p:nvPicPr>
          <p:blipFill rotWithShape="1">
            <a:blip r:embed="rId3">
              <a:extLst>
                <a:ext uri="{28A0092B-C50C-407E-A947-70E740481C1C}">
                  <a14:useLocalDpi xmlns:a14="http://schemas.microsoft.com/office/drawing/2010/main" val="0"/>
                </a:ext>
              </a:extLst>
            </a:blip>
            <a:srcRect t="7444" b="13507"/>
            <a:stretch/>
          </p:blipFill>
          <p:spPr>
            <a:xfrm>
              <a:off x="765677" y="2180679"/>
              <a:ext cx="1399354" cy="1659278"/>
            </a:xfrm>
            <a:prstGeom prst="rect">
              <a:avLst/>
            </a:prstGeom>
          </p:spPr>
        </p:pic>
        <p:sp>
          <p:nvSpPr>
            <p:cNvPr id="35" name="TextBox 34">
              <a:extLst>
                <a:ext uri="{FF2B5EF4-FFF2-40B4-BE49-F238E27FC236}">
                  <a16:creationId xmlns:a16="http://schemas.microsoft.com/office/drawing/2014/main" id="{42F0DE86-BE0B-B4B9-94BC-81C8CBC5A085}"/>
                </a:ext>
              </a:extLst>
            </p:cNvPr>
            <p:cNvSpPr txBox="1"/>
            <p:nvPr/>
          </p:nvSpPr>
          <p:spPr>
            <a:xfrm>
              <a:off x="2315926" y="2339271"/>
              <a:ext cx="1399354" cy="415498"/>
            </a:xfrm>
            <a:prstGeom prst="rect">
              <a:avLst/>
            </a:prstGeom>
            <a:noFill/>
            <a:ln>
              <a:noFill/>
            </a:ln>
          </p:spPr>
          <p:txBody>
            <a:bodyPr wrap="square" rtlCol="0">
              <a:spAutoFit/>
            </a:bodyPr>
            <a:lstStyle/>
            <a:p>
              <a:r>
                <a:rPr lang="en-US" sz="1050" dirty="0"/>
                <a:t>From the penultimate layer of VGG16</a:t>
              </a:r>
            </a:p>
          </p:txBody>
        </p:sp>
        <p:sp>
          <p:nvSpPr>
            <p:cNvPr id="36" name="TextBox 35">
              <a:extLst>
                <a:ext uri="{FF2B5EF4-FFF2-40B4-BE49-F238E27FC236}">
                  <a16:creationId xmlns:a16="http://schemas.microsoft.com/office/drawing/2014/main" id="{1339CE0F-C9F4-1497-7580-E7616BC30E0C}"/>
                </a:ext>
              </a:extLst>
            </p:cNvPr>
            <p:cNvSpPr txBox="1"/>
            <p:nvPr/>
          </p:nvSpPr>
          <p:spPr>
            <a:xfrm>
              <a:off x="3923473" y="3862497"/>
              <a:ext cx="1712135" cy="338554"/>
            </a:xfrm>
            <a:prstGeom prst="rect">
              <a:avLst/>
            </a:prstGeom>
            <a:noFill/>
            <a:ln>
              <a:solidFill>
                <a:schemeClr val="tx1"/>
              </a:solidFill>
            </a:ln>
          </p:spPr>
          <p:txBody>
            <a:bodyPr wrap="none" rtlCol="0">
              <a:spAutoFit/>
            </a:bodyPr>
            <a:lstStyle/>
            <a:p>
              <a:r>
                <a:rPr lang="en-US" sz="1600" dirty="0"/>
                <a:t>Word embeddings</a:t>
              </a:r>
            </a:p>
          </p:txBody>
        </p:sp>
        <p:sp>
          <p:nvSpPr>
            <p:cNvPr id="37" name="TextBox 36">
              <a:extLst>
                <a:ext uri="{FF2B5EF4-FFF2-40B4-BE49-F238E27FC236}">
                  <a16:creationId xmlns:a16="http://schemas.microsoft.com/office/drawing/2014/main" id="{0625B5E1-CD34-C477-B65B-056943ECAF7E}"/>
                </a:ext>
              </a:extLst>
            </p:cNvPr>
            <p:cNvSpPr txBox="1"/>
            <p:nvPr/>
          </p:nvSpPr>
          <p:spPr>
            <a:xfrm>
              <a:off x="6182314" y="3579774"/>
              <a:ext cx="1684051" cy="338554"/>
            </a:xfrm>
            <a:prstGeom prst="rect">
              <a:avLst/>
            </a:prstGeom>
            <a:noFill/>
            <a:ln>
              <a:solidFill>
                <a:schemeClr val="tx1"/>
              </a:solidFill>
            </a:ln>
          </p:spPr>
          <p:txBody>
            <a:bodyPr wrap="none" rtlCol="0">
              <a:spAutoFit/>
            </a:bodyPr>
            <a:lstStyle/>
            <a:p>
              <a:r>
                <a:rPr lang="en-US" sz="1600" dirty="0"/>
                <a:t>Sentence features</a:t>
              </a:r>
            </a:p>
          </p:txBody>
        </p:sp>
        <p:sp>
          <p:nvSpPr>
            <p:cNvPr id="39" name="TextBox 38">
              <a:extLst>
                <a:ext uri="{FF2B5EF4-FFF2-40B4-BE49-F238E27FC236}">
                  <a16:creationId xmlns:a16="http://schemas.microsoft.com/office/drawing/2014/main" id="{F375D2BA-7E57-E292-3B66-48F1223D4C55}"/>
                </a:ext>
              </a:extLst>
            </p:cNvPr>
            <p:cNvSpPr txBox="1"/>
            <p:nvPr/>
          </p:nvSpPr>
          <p:spPr>
            <a:xfrm>
              <a:off x="6057377" y="2293104"/>
              <a:ext cx="1752624" cy="253916"/>
            </a:xfrm>
            <a:prstGeom prst="rect">
              <a:avLst/>
            </a:prstGeom>
            <a:noFill/>
            <a:ln>
              <a:noFill/>
            </a:ln>
          </p:spPr>
          <p:txBody>
            <a:bodyPr wrap="square" rtlCol="0">
              <a:spAutoFit/>
            </a:bodyPr>
            <a:lstStyle/>
            <a:p>
              <a:r>
                <a:rPr lang="en-US" sz="1050" dirty="0"/>
                <a:t>Concatenated input features</a:t>
              </a:r>
            </a:p>
          </p:txBody>
        </p:sp>
        <p:cxnSp>
          <p:nvCxnSpPr>
            <p:cNvPr id="41" name="Straight Arrow Connector 40">
              <a:extLst>
                <a:ext uri="{FF2B5EF4-FFF2-40B4-BE49-F238E27FC236}">
                  <a16:creationId xmlns:a16="http://schemas.microsoft.com/office/drawing/2014/main" id="{90E7C55F-1A03-3C2D-F806-3C3BC294A0C2}"/>
                </a:ext>
              </a:extLst>
            </p:cNvPr>
            <p:cNvCxnSpPr>
              <a:stCxn id="33" idx="3"/>
              <a:endCxn id="2" idx="1"/>
            </p:cNvCxnSpPr>
            <p:nvPr/>
          </p:nvCxnSpPr>
          <p:spPr>
            <a:xfrm>
              <a:off x="2165031" y="3010318"/>
              <a:ext cx="206629" cy="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5C7D8D-352F-1221-AC15-121B81B98F79}"/>
                </a:ext>
              </a:extLst>
            </p:cNvPr>
            <p:cNvCxnSpPr>
              <a:stCxn id="2" idx="3"/>
              <a:endCxn id="32" idx="1"/>
            </p:cNvCxnSpPr>
            <p:nvPr/>
          </p:nvCxnSpPr>
          <p:spPr>
            <a:xfrm flipV="1">
              <a:off x="3653519" y="3010507"/>
              <a:ext cx="2523261" cy="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E740677-E851-537C-FF69-78838EA135E1}"/>
                </a:ext>
              </a:extLst>
            </p:cNvPr>
            <p:cNvCxnSpPr>
              <a:stCxn id="2" idx="2"/>
              <a:endCxn id="30" idx="1"/>
            </p:cNvCxnSpPr>
            <p:nvPr/>
          </p:nvCxnSpPr>
          <p:spPr>
            <a:xfrm rot="16200000" flipH="1">
              <a:off x="3870350" y="2306861"/>
              <a:ext cx="1448670" cy="31641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1415901-4B35-4AF4-C1AE-1071BF1F3C01}"/>
                </a:ext>
              </a:extLst>
            </p:cNvPr>
            <p:cNvSpPr txBox="1"/>
            <p:nvPr/>
          </p:nvSpPr>
          <p:spPr>
            <a:xfrm>
              <a:off x="4574428" y="3572095"/>
              <a:ext cx="1399354" cy="276999"/>
            </a:xfrm>
            <a:prstGeom prst="rect">
              <a:avLst/>
            </a:prstGeom>
            <a:noFill/>
            <a:ln>
              <a:noFill/>
            </a:ln>
          </p:spPr>
          <p:txBody>
            <a:bodyPr wrap="square" rtlCol="0">
              <a:spAutoFit/>
            </a:bodyPr>
            <a:lstStyle/>
            <a:p>
              <a:r>
                <a:rPr lang="en-US" sz="1200" dirty="0"/>
                <a:t>+</a:t>
              </a:r>
            </a:p>
          </p:txBody>
        </p:sp>
        <p:sp>
          <p:nvSpPr>
            <p:cNvPr id="52" name="TextBox 51">
              <a:extLst>
                <a:ext uri="{FF2B5EF4-FFF2-40B4-BE49-F238E27FC236}">
                  <a16:creationId xmlns:a16="http://schemas.microsoft.com/office/drawing/2014/main" id="{5AC6F739-4FE9-60B6-7D57-764661B672A6}"/>
                </a:ext>
              </a:extLst>
            </p:cNvPr>
            <p:cNvSpPr txBox="1"/>
            <p:nvPr/>
          </p:nvSpPr>
          <p:spPr>
            <a:xfrm>
              <a:off x="3832604" y="4333482"/>
              <a:ext cx="1969989" cy="253916"/>
            </a:xfrm>
            <a:prstGeom prst="rect">
              <a:avLst/>
            </a:prstGeom>
            <a:noFill/>
            <a:ln>
              <a:noFill/>
            </a:ln>
          </p:spPr>
          <p:txBody>
            <a:bodyPr wrap="square" rtlCol="0">
              <a:spAutoFit/>
            </a:bodyPr>
            <a:lstStyle/>
            <a:p>
              <a:r>
                <a:rPr lang="en-US" sz="1050" dirty="0"/>
                <a:t>Pre-trained </a:t>
              </a:r>
              <a:r>
                <a:rPr lang="en-US" sz="1050" dirty="0" err="1"/>
                <a:t>GLoVe</a:t>
              </a:r>
              <a:r>
                <a:rPr lang="en-US" sz="1050" dirty="0"/>
                <a:t> embeddings</a:t>
              </a:r>
            </a:p>
          </p:txBody>
        </p:sp>
        <p:sp>
          <p:nvSpPr>
            <p:cNvPr id="53" name="TextBox 52">
              <a:extLst>
                <a:ext uri="{FF2B5EF4-FFF2-40B4-BE49-F238E27FC236}">
                  <a16:creationId xmlns:a16="http://schemas.microsoft.com/office/drawing/2014/main" id="{82B5E965-9A3C-0D33-0D39-98CDC927B494}"/>
                </a:ext>
              </a:extLst>
            </p:cNvPr>
            <p:cNvSpPr txBox="1"/>
            <p:nvPr/>
          </p:nvSpPr>
          <p:spPr>
            <a:xfrm>
              <a:off x="9481639" y="4782569"/>
              <a:ext cx="1752624" cy="415498"/>
            </a:xfrm>
            <a:prstGeom prst="rect">
              <a:avLst/>
            </a:prstGeom>
            <a:noFill/>
            <a:ln>
              <a:noFill/>
            </a:ln>
          </p:spPr>
          <p:txBody>
            <a:bodyPr wrap="square" rtlCol="0">
              <a:spAutoFit/>
            </a:bodyPr>
            <a:lstStyle/>
            <a:p>
              <a:pPr algn="ctr"/>
              <a:r>
                <a:rPr lang="en-US" sz="1050" dirty="0"/>
                <a:t>Output Probabilities </a:t>
              </a:r>
            </a:p>
            <a:p>
              <a:pPr algn="ctr"/>
              <a:r>
                <a:rPr lang="en-US" sz="1050" dirty="0"/>
                <a:t>(1000-answer space)</a:t>
              </a:r>
            </a:p>
          </p:txBody>
        </p:sp>
        <p:sp>
          <p:nvSpPr>
            <p:cNvPr id="54" name="Rectangle 53">
              <a:extLst>
                <a:ext uri="{FF2B5EF4-FFF2-40B4-BE49-F238E27FC236}">
                  <a16:creationId xmlns:a16="http://schemas.microsoft.com/office/drawing/2014/main" id="{716EE819-A3AC-2BD6-FD1C-7B51E6C27B8A}"/>
                </a:ext>
              </a:extLst>
            </p:cNvPr>
            <p:cNvSpPr/>
            <p:nvPr/>
          </p:nvSpPr>
          <p:spPr>
            <a:xfrm>
              <a:off x="3763333" y="3127115"/>
              <a:ext cx="2044586" cy="1243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3CC58E76-3BE2-9219-F3C0-B06B700C6B08}"/>
                </a:ext>
              </a:extLst>
            </p:cNvPr>
            <p:cNvCxnSpPr>
              <a:stCxn id="54" idx="3"/>
              <a:endCxn id="37" idx="1"/>
            </p:cNvCxnSpPr>
            <p:nvPr/>
          </p:nvCxnSpPr>
          <p:spPr>
            <a:xfrm flipV="1">
              <a:off x="5807919" y="3749051"/>
              <a:ext cx="374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F875B77-2852-764B-B5E9-18C2991DEC48}"/>
                </a:ext>
              </a:extLst>
            </p:cNvPr>
            <p:cNvSpPr/>
            <p:nvPr/>
          </p:nvSpPr>
          <p:spPr>
            <a:xfrm>
              <a:off x="5979170" y="2605648"/>
              <a:ext cx="2044586" cy="2419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1715AE94-2E7E-F6C3-EDE2-1C999A61409F}"/>
                </a:ext>
              </a:extLst>
            </p:cNvPr>
            <p:cNvCxnSpPr>
              <a:cxnSpLocks/>
              <a:stCxn id="58" idx="3"/>
              <a:endCxn id="3" idx="1"/>
            </p:cNvCxnSpPr>
            <p:nvPr/>
          </p:nvCxnSpPr>
          <p:spPr>
            <a:xfrm flipV="1">
              <a:off x="8023756" y="3814614"/>
              <a:ext cx="363985" cy="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6072140-081C-0BA4-400C-A3B576BC4FC8}"/>
                </a:ext>
              </a:extLst>
            </p:cNvPr>
            <p:cNvCxnSpPr>
              <a:cxnSpLocks/>
              <a:stCxn id="3" idx="3"/>
              <a:endCxn id="10" idx="1"/>
            </p:cNvCxnSpPr>
            <p:nvPr/>
          </p:nvCxnSpPr>
          <p:spPr>
            <a:xfrm flipV="1">
              <a:off x="9767503" y="3814613"/>
              <a:ext cx="36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3E75C04-7B51-251B-9FCC-526F3D79B09F}"/>
                </a:ext>
              </a:extLst>
            </p:cNvPr>
            <p:cNvSpPr txBox="1"/>
            <p:nvPr/>
          </p:nvSpPr>
          <p:spPr>
            <a:xfrm>
              <a:off x="6100955" y="3175826"/>
              <a:ext cx="1903389" cy="253916"/>
            </a:xfrm>
            <a:prstGeom prst="rect">
              <a:avLst/>
            </a:prstGeom>
            <a:noFill/>
            <a:ln>
              <a:noFill/>
            </a:ln>
          </p:spPr>
          <p:txBody>
            <a:bodyPr wrap="square" rtlCol="0">
              <a:spAutoFit/>
            </a:bodyPr>
            <a:lstStyle/>
            <a:p>
              <a:r>
                <a:rPr lang="en-US" sz="1050" dirty="0"/>
                <a:t>Size of the feature vector: 4096</a:t>
              </a:r>
            </a:p>
          </p:txBody>
        </p:sp>
        <p:sp>
          <p:nvSpPr>
            <p:cNvPr id="73" name="TextBox 72">
              <a:extLst>
                <a:ext uri="{FF2B5EF4-FFF2-40B4-BE49-F238E27FC236}">
                  <a16:creationId xmlns:a16="http://schemas.microsoft.com/office/drawing/2014/main" id="{8F1D6092-DE2C-0ABA-6972-B3E781484525}"/>
                </a:ext>
              </a:extLst>
            </p:cNvPr>
            <p:cNvSpPr txBox="1"/>
            <p:nvPr/>
          </p:nvSpPr>
          <p:spPr>
            <a:xfrm>
              <a:off x="6100954" y="3926923"/>
              <a:ext cx="1903389" cy="253916"/>
            </a:xfrm>
            <a:prstGeom prst="rect">
              <a:avLst/>
            </a:prstGeom>
            <a:noFill/>
            <a:ln>
              <a:noFill/>
            </a:ln>
          </p:spPr>
          <p:txBody>
            <a:bodyPr wrap="square" rtlCol="0">
              <a:spAutoFit/>
            </a:bodyPr>
            <a:lstStyle/>
            <a:p>
              <a:r>
                <a:rPr lang="en-US" sz="1050" dirty="0"/>
                <a:t>Size of the feature vector: 300</a:t>
              </a:r>
            </a:p>
          </p:txBody>
        </p:sp>
        <p:sp>
          <p:nvSpPr>
            <p:cNvPr id="74" name="TextBox 73">
              <a:extLst>
                <a:ext uri="{FF2B5EF4-FFF2-40B4-BE49-F238E27FC236}">
                  <a16:creationId xmlns:a16="http://schemas.microsoft.com/office/drawing/2014/main" id="{22C54D25-22CE-B9F0-84F8-C96C7355DD8A}"/>
                </a:ext>
              </a:extLst>
            </p:cNvPr>
            <p:cNvSpPr txBox="1"/>
            <p:nvPr/>
          </p:nvSpPr>
          <p:spPr>
            <a:xfrm>
              <a:off x="6097874" y="4771495"/>
              <a:ext cx="1903389" cy="253916"/>
            </a:xfrm>
            <a:prstGeom prst="rect">
              <a:avLst/>
            </a:prstGeom>
            <a:noFill/>
            <a:ln>
              <a:noFill/>
            </a:ln>
          </p:spPr>
          <p:txBody>
            <a:bodyPr wrap="square" rtlCol="0">
              <a:spAutoFit/>
            </a:bodyPr>
            <a:lstStyle/>
            <a:p>
              <a:r>
                <a:rPr lang="en-US" sz="1050" dirty="0"/>
                <a:t>Size of the feature vector: 4096</a:t>
              </a:r>
            </a:p>
          </p:txBody>
        </p:sp>
        <p:sp>
          <p:nvSpPr>
            <p:cNvPr id="80" name="TextBox 79">
              <a:extLst>
                <a:ext uri="{FF2B5EF4-FFF2-40B4-BE49-F238E27FC236}">
                  <a16:creationId xmlns:a16="http://schemas.microsoft.com/office/drawing/2014/main" id="{FFFF07E3-F0A0-2A56-6988-A4B2B06E5F1D}"/>
                </a:ext>
              </a:extLst>
            </p:cNvPr>
            <p:cNvSpPr txBox="1"/>
            <p:nvPr/>
          </p:nvSpPr>
          <p:spPr>
            <a:xfrm>
              <a:off x="8368149" y="4057216"/>
              <a:ext cx="1399354" cy="415498"/>
            </a:xfrm>
            <a:prstGeom prst="rect">
              <a:avLst/>
            </a:prstGeom>
            <a:noFill/>
            <a:ln>
              <a:noFill/>
            </a:ln>
          </p:spPr>
          <p:txBody>
            <a:bodyPr wrap="square" rtlCol="0">
              <a:spAutoFit/>
            </a:bodyPr>
            <a:lstStyle/>
            <a:p>
              <a:r>
                <a:rPr lang="en-US" sz="1050" dirty="0"/>
                <a:t>Optimizer: Adam</a:t>
              </a:r>
            </a:p>
            <a:p>
              <a:r>
                <a:rPr lang="en-US" sz="1050" dirty="0"/>
                <a:t>Loss: Cross-entropy</a:t>
              </a:r>
            </a:p>
          </p:txBody>
        </p:sp>
        <p:sp>
          <p:nvSpPr>
            <p:cNvPr id="81" name="TextBox 80">
              <a:extLst>
                <a:ext uri="{FF2B5EF4-FFF2-40B4-BE49-F238E27FC236}">
                  <a16:creationId xmlns:a16="http://schemas.microsoft.com/office/drawing/2014/main" id="{411551F3-1838-B558-A69F-A44595956BFF}"/>
                </a:ext>
              </a:extLst>
            </p:cNvPr>
            <p:cNvSpPr txBox="1"/>
            <p:nvPr/>
          </p:nvSpPr>
          <p:spPr>
            <a:xfrm>
              <a:off x="873749" y="3918328"/>
              <a:ext cx="1183209" cy="338554"/>
            </a:xfrm>
            <a:prstGeom prst="rect">
              <a:avLst/>
            </a:prstGeom>
            <a:noFill/>
            <a:ln>
              <a:solidFill>
                <a:schemeClr val="tx1"/>
              </a:solidFill>
            </a:ln>
          </p:spPr>
          <p:txBody>
            <a:bodyPr wrap="none" rtlCol="0">
              <a:spAutoFit/>
            </a:bodyPr>
            <a:lstStyle/>
            <a:p>
              <a:r>
                <a:rPr lang="en-US" sz="1600" dirty="0"/>
                <a:t>Image Input</a:t>
              </a:r>
            </a:p>
          </p:txBody>
        </p:sp>
      </p:grpSp>
    </p:spTree>
    <p:extLst>
      <p:ext uri="{BB962C8B-B14F-4D97-AF65-F5344CB8AC3E}">
        <p14:creationId xmlns:p14="http://schemas.microsoft.com/office/powerpoint/2010/main" val="2075768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4504</TotalTime>
  <Words>2490</Words>
  <Application>Microsoft Office PowerPoint</Application>
  <PresentationFormat>Widescreen</PresentationFormat>
  <Paragraphs>277</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Gibson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Transformers for VQA</vt:lpstr>
      <vt:lpstr>Introduction to Transformers </vt:lpstr>
      <vt:lpstr>PowerPoint Presentation</vt:lpstr>
      <vt:lpstr>LXMERT FOR VQA</vt:lpstr>
      <vt:lpstr>                    Model Architecture </vt:lpstr>
      <vt:lpstr>Encoders</vt:lpstr>
      <vt:lpstr>                Cross – Modality Encoder (Novel)</vt:lpstr>
      <vt:lpstr>LXMERT model for vision-and-language cross modality representations</vt:lpstr>
      <vt:lpstr> Results for Image QA </vt:lpstr>
      <vt:lpstr>Result Investigation</vt:lpstr>
      <vt:lpstr>Result Investigation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Tharini Padmagirisan</dc:creator>
  <cp:lastModifiedBy>Tharini Padmagirisan</cp:lastModifiedBy>
  <cp:revision>25</cp:revision>
  <dcterms:created xsi:type="dcterms:W3CDTF">2023-04-15T15:39:11Z</dcterms:created>
  <dcterms:modified xsi:type="dcterms:W3CDTF">2023-04-18T23:26:03Z</dcterms:modified>
</cp:coreProperties>
</file>